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3"/>
  </p:notesMasterIdLst>
  <p:sldIdLst>
    <p:sldId id="272" r:id="rId2"/>
    <p:sldId id="282" r:id="rId3"/>
    <p:sldId id="280" r:id="rId4"/>
    <p:sldId id="286" r:id="rId5"/>
    <p:sldId id="274" r:id="rId6"/>
    <p:sldId id="281" r:id="rId7"/>
    <p:sldId id="290" r:id="rId8"/>
    <p:sldId id="285" r:id="rId9"/>
    <p:sldId id="289" r:id="rId10"/>
    <p:sldId id="288" r:id="rId11"/>
    <p:sldId id="277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Dosis SemiBold" panose="02010703020202060003" pitchFamily="2" charset="77"/>
      <p:regular r:id="rId18"/>
      <p:bold r:id="rId19"/>
      <p:italic r:id="rId20"/>
      <p:boldItalic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pen Sans Semibold" panose="020B0706030804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2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1822"/>
    <a:srgbClr val="4F4044"/>
    <a:srgbClr val="4F4A44"/>
    <a:srgbClr val="068587"/>
    <a:srgbClr val="958C87"/>
    <a:srgbClr val="E5BC21"/>
    <a:srgbClr val="968C87"/>
    <a:srgbClr val="008587"/>
    <a:srgbClr val="008586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76"/>
    <p:restoredTop sz="93808"/>
  </p:normalViewPr>
  <p:slideViewPr>
    <p:cSldViewPr snapToGrid="0" snapToObjects="1">
      <p:cViewPr varScale="1">
        <p:scale>
          <a:sx n="122" d="100"/>
          <a:sy n="122" d="100"/>
        </p:scale>
        <p:origin x="1208" y="208"/>
      </p:cViewPr>
      <p:guideLst>
        <p:guide orient="horz" pos="436"/>
        <p:guide pos="2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EBB61-DA5F-4F42-A5F8-62ACFCA9AC98}" type="datetimeFigureOut">
              <a:rPr lang="en-US" smtClean="0"/>
              <a:t>3/7/21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15C02-E619-2B4A-92B5-89CFB517EEA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57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15C02-E619-2B4A-92B5-89CFB517EE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48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15C02-E619-2B4A-92B5-89CFB517EE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87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0.jpg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6.jpg"/><Relationship Id="rId9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0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1.jp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61CC231-BA70-B241-B173-DD9F06726009}"/>
              </a:ext>
            </a:extLst>
          </p:cNvPr>
          <p:cNvSpPr/>
          <p:nvPr userDrawn="1"/>
        </p:nvSpPr>
        <p:spPr>
          <a:xfrm>
            <a:off x="-2820" y="1757075"/>
            <a:ext cx="12194820" cy="2221706"/>
          </a:xfrm>
          <a:prstGeom prst="rect">
            <a:avLst/>
          </a:prstGeom>
          <a:solidFill>
            <a:srgbClr val="8218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BCF9A-FFB2-0747-83F2-436207941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2410"/>
            <a:ext cx="9144000" cy="665167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Dosis SemiBold" panose="02010503020202060003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ACC3D-701E-3840-B57A-5314A37E3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46985"/>
            <a:ext cx="9144000" cy="485526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BCC77-E99B-C44B-BB2A-675385AB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0CF2-5823-5D45-B65F-8842BCAF458E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7EC8E-EFD1-AD4C-832D-0AA9D94A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2A42029-8022-F14F-B88E-8873B8D63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7080" y="333189"/>
            <a:ext cx="3937000" cy="127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180F1A-F77A-0B4C-B786-5EF7A2330514}"/>
              </a:ext>
            </a:extLst>
          </p:cNvPr>
          <p:cNvSpPr/>
          <p:nvPr userDrawn="1"/>
        </p:nvSpPr>
        <p:spPr>
          <a:xfrm>
            <a:off x="0" y="6723530"/>
            <a:ext cx="12192000" cy="141193"/>
          </a:xfrm>
          <a:prstGeom prst="rect">
            <a:avLst/>
          </a:prstGeom>
          <a:solidFill>
            <a:srgbClr val="008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6EE7DA-8E12-8748-AB6B-E0F430DF39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374" y="4651112"/>
            <a:ext cx="712716" cy="489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615C09-FFC7-1443-B489-6E2385509F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40499" y="4710770"/>
            <a:ext cx="1450788" cy="3945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96B67B-4387-8C4E-9853-E547E152DD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19170" y="4319095"/>
            <a:ext cx="2113802" cy="831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0B5784-1941-B44E-8FA6-7C2F7B7104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01970" y="4675316"/>
            <a:ext cx="1845721" cy="465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EDB1D9-1322-C343-AC11-C83989190C9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92965" y="4967792"/>
            <a:ext cx="1479176" cy="3092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717EB3-962E-B74E-A73C-61657DEA9ED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540499" y="5435612"/>
            <a:ext cx="1302960" cy="8086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3D62E2-0F2F-4148-A52C-ED389FA886C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473541" y="5566256"/>
            <a:ext cx="805060" cy="8050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C3B24F-6D51-5146-9F20-E52AE6604E5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908163" y="5637619"/>
            <a:ext cx="586331" cy="6107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620C18-B23F-D94E-91A9-E6EB39E0233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529319" y="5648546"/>
            <a:ext cx="1818372" cy="562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2EACC5-4F26-964A-BAED-E4621214BD48}"/>
              </a:ext>
            </a:extLst>
          </p:cNvPr>
          <p:cNvCxnSpPr/>
          <p:nvPr userDrawn="1"/>
        </p:nvCxnSpPr>
        <p:spPr>
          <a:xfrm>
            <a:off x="4697506" y="2702865"/>
            <a:ext cx="2796988" cy="0"/>
          </a:xfrm>
          <a:prstGeom prst="line">
            <a:avLst/>
          </a:prstGeom>
          <a:ln w="57150">
            <a:solidFill>
              <a:srgbClr val="968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255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D85F55-E62C-A64E-AAEC-E380765DE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0CF2-5823-5D45-B65F-8842BCAF458E}" type="datetimeFigureOut">
              <a:rPr lang="en-US" smtClean="0"/>
              <a:t>3/7/21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6B0CC-6AE2-2E41-8D27-5E54EF371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65907-17A0-B040-AF57-634E59D9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20A7-5953-7E4F-BFE3-0F832E6AC4A3}" type="slidenum">
              <a:rPr lang="en-US" smtClean="0"/>
              <a:t>‹N°›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611D2-BEA7-6D49-9CFD-215631482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6337" y="196058"/>
            <a:ext cx="2032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4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66A37D9-0207-A748-8FF6-83B2DBB63C60}"/>
              </a:ext>
            </a:extLst>
          </p:cNvPr>
          <p:cNvSpPr/>
          <p:nvPr userDrawn="1"/>
        </p:nvSpPr>
        <p:spPr>
          <a:xfrm>
            <a:off x="9860" y="3262132"/>
            <a:ext cx="12182140" cy="980642"/>
          </a:xfrm>
          <a:prstGeom prst="rect">
            <a:avLst/>
          </a:prstGeom>
          <a:solidFill>
            <a:srgbClr val="8218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880F9-F51C-7444-A0B7-5DA27EA4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0CF2-5823-5D45-B65F-8842BCAF458E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1A924-076B-E54F-9512-F0430CB08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8ECAF-38D7-F445-A4BA-8613B2DA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20A7-5953-7E4F-BFE3-0F832E6AC4A3}" type="slidenum">
              <a:rPr lang="en-US" smtClean="0"/>
              <a:t>‹N°›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AB2FEB-6800-CA4D-A3A5-807F444F3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374" y="4753462"/>
            <a:ext cx="712716" cy="489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009F36-713E-C042-A220-6C26A50E4A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40499" y="4813120"/>
            <a:ext cx="1450788" cy="3945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1C9F74-EC1D-A943-A0D3-5446ADAB85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01970" y="4777666"/>
            <a:ext cx="1845721" cy="465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048881-6C80-2C43-9378-F2C7761AA3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92965" y="5070142"/>
            <a:ext cx="1479176" cy="3092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8E9DDE-58BB-C343-9575-2AADAFF50A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473541" y="5551290"/>
            <a:ext cx="805060" cy="8050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8D669B-68ED-D540-94AA-4FA326DBCAB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29319" y="5637619"/>
            <a:ext cx="1818372" cy="5625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1614F9-36BB-6540-BCE1-C1E97766F65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942387" y="459817"/>
            <a:ext cx="8329817" cy="265558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0DFBEAD-D519-7142-9B9F-6BEFA0CA7B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437041"/>
            <a:ext cx="9144000" cy="637363"/>
          </a:xfrm>
        </p:spPr>
        <p:txBody>
          <a:bodyPr anchor="ctr">
            <a:normAutofit/>
          </a:bodyPr>
          <a:lstStyle>
            <a:lvl1pPr algn="ctr">
              <a:defRPr/>
            </a:lvl1pPr>
          </a:lstStyle>
          <a:p>
            <a:r>
              <a:rPr lang="en-US" sz="3200" b="1" dirty="0" err="1">
                <a:solidFill>
                  <a:schemeClr val="bg1"/>
                </a:solidFill>
                <a:latin typeface="Dosis SemiBold" panose="02010503020202060003" pitchFamily="2" charset="77"/>
              </a:rPr>
              <a:t>readit-project.eu</a:t>
            </a:r>
            <a:endParaRPr lang="en-US" sz="3200" b="1" dirty="0">
              <a:solidFill>
                <a:schemeClr val="bg1"/>
              </a:solidFill>
              <a:latin typeface="Dosis SemiBold" panose="02010503020202060003" pitchFamily="2" charset="77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4FB033-9B43-6948-B608-16C84CD8E1A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819170" y="4401645"/>
            <a:ext cx="2113802" cy="8311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34E01F-CE22-3849-90D8-0C987987094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540499" y="5435612"/>
            <a:ext cx="1302960" cy="8086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5F8F3E-7A42-ED4D-87AC-C263BFED58E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908163" y="5637619"/>
            <a:ext cx="586331" cy="61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5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5CB0F02-59AF-7445-8998-426ED0D7CB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24" y="1697441"/>
            <a:ext cx="12192000" cy="205312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833FAEF-B9B6-3B44-90AB-42D18A11474F}"/>
              </a:ext>
            </a:extLst>
          </p:cNvPr>
          <p:cNvSpPr/>
          <p:nvPr userDrawn="1"/>
        </p:nvSpPr>
        <p:spPr>
          <a:xfrm>
            <a:off x="0" y="3736181"/>
            <a:ext cx="12192000" cy="230701"/>
          </a:xfrm>
          <a:prstGeom prst="rect">
            <a:avLst/>
          </a:prstGeom>
          <a:solidFill>
            <a:srgbClr val="8218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BCF9A-FFB2-0747-83F2-436207941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2410"/>
            <a:ext cx="9144000" cy="665167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Dosis SemiBold" panose="02010503020202060003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ACC3D-701E-3840-B57A-5314A37E3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46985"/>
            <a:ext cx="9144000" cy="485526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BCC77-E99B-C44B-BB2A-675385AB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0CF2-5823-5D45-B65F-8842BCAF458E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7EC8E-EFD1-AD4C-832D-0AA9D94A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AA00E-F056-F548-AB44-39385B8D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20A7-5953-7E4F-BFE3-0F832E6AC4A3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2A42029-8022-F14F-B88E-8873B8D63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7080" y="333189"/>
            <a:ext cx="3937000" cy="127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180F1A-F77A-0B4C-B786-5EF7A2330514}"/>
              </a:ext>
            </a:extLst>
          </p:cNvPr>
          <p:cNvSpPr/>
          <p:nvPr userDrawn="1"/>
        </p:nvSpPr>
        <p:spPr>
          <a:xfrm>
            <a:off x="0" y="6723530"/>
            <a:ext cx="12192000" cy="141193"/>
          </a:xfrm>
          <a:prstGeom prst="rect">
            <a:avLst/>
          </a:prstGeom>
          <a:solidFill>
            <a:srgbClr val="008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6EE7DA-8E12-8748-AB6B-E0F430DF39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58374" y="4651112"/>
            <a:ext cx="712716" cy="489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615C09-FFC7-1443-B489-6E2385509F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40499" y="4710770"/>
            <a:ext cx="1450788" cy="3945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96B67B-4387-8C4E-9853-E547E152DD4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19170" y="4319095"/>
            <a:ext cx="2113802" cy="831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0B5784-1941-B44E-8FA6-7C2F7B7104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01970" y="4675316"/>
            <a:ext cx="1845721" cy="465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EDB1D9-1322-C343-AC11-C83989190C9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092965" y="4967792"/>
            <a:ext cx="1479176" cy="3092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3D62E2-0F2F-4148-A52C-ED389FA886C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473541" y="5566256"/>
            <a:ext cx="805060" cy="8050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620C18-B23F-D94E-91A9-E6EB39E0233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529319" y="5648546"/>
            <a:ext cx="1818372" cy="562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2EACC5-4F26-964A-BAED-E4621214BD48}"/>
              </a:ext>
            </a:extLst>
          </p:cNvPr>
          <p:cNvCxnSpPr/>
          <p:nvPr userDrawn="1"/>
        </p:nvCxnSpPr>
        <p:spPr>
          <a:xfrm>
            <a:off x="4697506" y="2702865"/>
            <a:ext cx="2796988" cy="0"/>
          </a:xfrm>
          <a:prstGeom prst="line">
            <a:avLst/>
          </a:prstGeom>
          <a:ln w="57150">
            <a:solidFill>
              <a:srgbClr val="968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CB5A6C1A-76A4-0D46-ACB9-7D1DBE7529A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540499" y="5435612"/>
            <a:ext cx="1302960" cy="8086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6F5FC4-0A89-2441-8272-7B1BA921FA8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908163" y="5637619"/>
            <a:ext cx="586331" cy="61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31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54270F-EC15-C847-BA3B-6682AFEBF62B}"/>
              </a:ext>
            </a:extLst>
          </p:cNvPr>
          <p:cNvSpPr/>
          <p:nvPr userDrawn="1"/>
        </p:nvSpPr>
        <p:spPr>
          <a:xfrm>
            <a:off x="9860" y="0"/>
            <a:ext cx="12182140" cy="1078706"/>
          </a:xfrm>
          <a:prstGeom prst="rect">
            <a:avLst/>
          </a:prstGeom>
          <a:solidFill>
            <a:srgbClr val="8218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6EC59-0D43-2A4A-94CA-2E392EDBD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50" y="111125"/>
            <a:ext cx="11620500" cy="860425"/>
          </a:xfrm>
        </p:spPr>
        <p:txBody>
          <a:bodyPr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Dosis SemiBold" panose="02010503020202060003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B36B2-C3CB-A241-9C09-48877F5C8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" y="1190624"/>
            <a:ext cx="11620500" cy="4664075"/>
          </a:xfrm>
        </p:spPr>
        <p:txBody>
          <a:bodyPr/>
          <a:lstStyle>
            <a:lvl1pPr>
              <a:defRPr>
                <a:solidFill>
                  <a:srgbClr val="4F4044"/>
                </a:solidFill>
              </a:defRPr>
            </a:lvl1pPr>
            <a:lvl2pPr>
              <a:defRPr>
                <a:solidFill>
                  <a:srgbClr val="4F4044"/>
                </a:solidFill>
              </a:defRPr>
            </a:lvl2pPr>
            <a:lvl3pPr>
              <a:defRPr>
                <a:solidFill>
                  <a:srgbClr val="4F4044"/>
                </a:solidFill>
              </a:defRPr>
            </a:lvl3pPr>
            <a:lvl4pPr>
              <a:defRPr>
                <a:solidFill>
                  <a:srgbClr val="4F4044"/>
                </a:solidFill>
              </a:defRPr>
            </a:lvl4pPr>
            <a:lvl5pPr>
              <a:defRPr>
                <a:solidFill>
                  <a:srgbClr val="4F404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E49C1-E6CD-E446-930E-AF325BCD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0CF2-5823-5D45-B65F-8842BCAF458E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A4610-BA00-F145-8D35-2621566D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BB6C0-E4E9-3B44-9ED7-51070E79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64673" cy="365125"/>
          </a:xfrm>
        </p:spPr>
        <p:txBody>
          <a:bodyPr/>
          <a:lstStyle/>
          <a:p>
            <a:fld id="{E7AC20A7-5953-7E4F-BFE3-0F832E6AC4A3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18DFE7-0CBD-4145-B227-A3C5ACD0F5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6337" y="6168231"/>
            <a:ext cx="2032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75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6EC59-0D43-2A4A-94CA-2E392EDBD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50" y="111125"/>
            <a:ext cx="9569450" cy="860425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821822"/>
                </a:solidFill>
                <a:latin typeface="Dosis SemiBold" panose="02010503020202060003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B36B2-C3CB-A241-9C09-48877F5C8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" y="1190624"/>
            <a:ext cx="11620500" cy="4664075"/>
          </a:xfrm>
        </p:spPr>
        <p:txBody>
          <a:bodyPr/>
          <a:lstStyle>
            <a:lvl1pPr>
              <a:defRPr>
                <a:solidFill>
                  <a:srgbClr val="4F4044"/>
                </a:solidFill>
              </a:defRPr>
            </a:lvl1pPr>
            <a:lvl2pPr>
              <a:defRPr>
                <a:solidFill>
                  <a:srgbClr val="4F4044"/>
                </a:solidFill>
              </a:defRPr>
            </a:lvl2pPr>
            <a:lvl3pPr>
              <a:defRPr>
                <a:solidFill>
                  <a:srgbClr val="4F4044"/>
                </a:solidFill>
              </a:defRPr>
            </a:lvl3pPr>
            <a:lvl4pPr>
              <a:defRPr>
                <a:solidFill>
                  <a:srgbClr val="4F4044"/>
                </a:solidFill>
              </a:defRPr>
            </a:lvl4pPr>
            <a:lvl5pPr>
              <a:defRPr>
                <a:solidFill>
                  <a:srgbClr val="4F404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E49C1-E6CD-E446-930E-AF325BCD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0CF2-5823-5D45-B65F-8842BCAF458E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A4610-BA00-F145-8D35-2621566D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BB6C0-E4E9-3B44-9ED7-51070E79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20A7-5953-7E4F-BFE3-0F832E6AC4A3}" type="slidenum">
              <a:rPr lang="en-US" smtClean="0"/>
              <a:t>‹N°›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149965-DBE5-7543-BE07-171082D17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6337" y="196058"/>
            <a:ext cx="2032000" cy="50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335503-94E0-0C46-905B-C10049C3F8E6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3824"/>
            <a:ext cx="2578100" cy="0"/>
          </a:xfrm>
          <a:prstGeom prst="line">
            <a:avLst/>
          </a:prstGeom>
          <a:ln w="50800">
            <a:solidFill>
              <a:srgbClr val="958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69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A6488-1808-5F4A-97CA-5146A9E45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126603"/>
            <a:ext cx="9583997" cy="844948"/>
          </a:xfrm>
        </p:spPr>
        <p:txBody>
          <a:bodyPr/>
          <a:lstStyle>
            <a:lvl1pPr>
              <a:defRPr>
                <a:solidFill>
                  <a:srgbClr val="8218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97F2E-4FB5-3B4B-A36E-2ADD51153C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9D781-C3C7-4D47-AD40-62B2F3CBA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901A0-C013-A24F-BCE2-ABD1E280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0CF2-5823-5D45-B65F-8842BCAF458E}" type="datetimeFigureOut">
              <a:rPr lang="en-US" smtClean="0"/>
              <a:t>3/7/21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4F687-029D-D44A-8897-03CDF6127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CCCCF-4870-CB48-95AB-2374F3A2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20A7-5953-7E4F-BFE3-0F832E6AC4A3}" type="slidenum">
              <a:rPr lang="en-US" smtClean="0"/>
              <a:t>‹N°›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E770AB-B03B-5E42-9A19-CE59B359D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6337" y="196058"/>
            <a:ext cx="2032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25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60810-2FC3-B94D-B7DA-43AB20E6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060670" cy="1325563"/>
          </a:xfrm>
        </p:spPr>
        <p:txBody>
          <a:bodyPr/>
          <a:lstStyle>
            <a:lvl1pPr>
              <a:defRPr>
                <a:solidFill>
                  <a:srgbClr val="8218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DF3D0-C1F0-D24B-9DCA-B0729902C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596D65-228C-F348-AC12-812617C57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F9E99-6C1B-804F-A9A3-59459FE9FC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0C6A1C-4275-8E40-8BAD-B6CD0D7129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C7F729-642D-4942-93B9-B5DD9FD48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0CF2-5823-5D45-B65F-8842BCAF458E}" type="datetimeFigureOut">
              <a:rPr lang="en-US" smtClean="0"/>
              <a:t>3/7/21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717FD5-DD8A-BE4C-BDD3-48A15DDB9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6DDB78-D210-BC42-95D4-D3EC8035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20A7-5953-7E4F-BFE3-0F832E6AC4A3}" type="slidenum">
              <a:rPr lang="en-US" smtClean="0"/>
              <a:t>‹N°›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94565F-242D-5E44-957A-7AA7953768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6337" y="196058"/>
            <a:ext cx="2032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68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9C88-A46C-434C-BE71-C7FDEE45D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8218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09415-3CD6-CA4E-B6D6-A1A2097C5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B7DEC-8336-E848-8919-2325F2ACF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547AEB-91D2-F448-B8D9-838B03256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0CF2-5823-5D45-B65F-8842BCAF458E}" type="datetimeFigureOut">
              <a:rPr lang="en-US" smtClean="0"/>
              <a:t>3/7/21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B57FB-DAC5-814D-BDBA-D1096901E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CD10C-7DEE-9140-AB1C-D54FB4DB9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20A7-5953-7E4F-BFE3-0F832E6AC4A3}" type="slidenum">
              <a:rPr lang="en-US" smtClean="0"/>
              <a:t>‹N°›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8FB3BC-1864-BD43-BB69-29D6BECC8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6337" y="196058"/>
            <a:ext cx="2032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75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6A6F4C-0323-0446-B7E7-CB056445BF4F}"/>
              </a:ext>
            </a:extLst>
          </p:cNvPr>
          <p:cNvSpPr/>
          <p:nvPr userDrawn="1"/>
        </p:nvSpPr>
        <p:spPr>
          <a:xfrm>
            <a:off x="-2820" y="0"/>
            <a:ext cx="12194820" cy="2997420"/>
          </a:xfrm>
          <a:prstGeom prst="rect">
            <a:avLst/>
          </a:prstGeom>
          <a:solidFill>
            <a:srgbClr val="8218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DCBCD-3D8F-8E4D-80F5-A2A589D11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8799"/>
            <a:ext cx="10515600" cy="736601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C3B4D-E99B-DF41-9318-318340F61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059113"/>
            <a:ext cx="10515600" cy="979487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rgbClr val="4F404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880F9-F51C-7444-A0B7-5DA27EA4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0CF2-5823-5D45-B65F-8842BCAF458E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1A924-076B-E54F-9512-F0430CB08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8ECAF-38D7-F445-A4BA-8613B2DA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20A7-5953-7E4F-BFE3-0F832E6AC4A3}" type="slidenum">
              <a:rPr lang="en-US" smtClean="0"/>
              <a:t>‹N°›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790312-7C21-BB44-8DA7-20C1FBCDD5AC}"/>
              </a:ext>
            </a:extLst>
          </p:cNvPr>
          <p:cNvCxnSpPr>
            <a:cxnSpLocks/>
          </p:cNvCxnSpPr>
          <p:nvPr userDrawn="1"/>
        </p:nvCxnSpPr>
        <p:spPr>
          <a:xfrm>
            <a:off x="4806950" y="2678490"/>
            <a:ext cx="2578100" cy="0"/>
          </a:xfrm>
          <a:prstGeom prst="line">
            <a:avLst/>
          </a:prstGeom>
          <a:ln w="50800">
            <a:solidFill>
              <a:srgbClr val="958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52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A6F6C-EED7-4B46-9269-5F2965DBE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0CF2-5823-5D45-B65F-8842BCAF458E}" type="datetimeFigureOut">
              <a:rPr lang="en-US" smtClean="0"/>
              <a:t>3/7/21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AB6A24-6118-F543-8531-37B62FEED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38F45-6626-EA4A-908B-2E4424B41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20A7-5953-7E4F-BFE3-0F832E6AC4A3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53C3E7-BA0D-464B-86B1-25A08753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126603"/>
            <a:ext cx="9592310" cy="844948"/>
          </a:xfrm>
        </p:spPr>
        <p:txBody>
          <a:bodyPr/>
          <a:lstStyle>
            <a:lvl1pPr>
              <a:defRPr>
                <a:solidFill>
                  <a:srgbClr val="8218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7E304F-6336-984B-BCA4-941582217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6337" y="196058"/>
            <a:ext cx="2032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42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445DF4-F488-3242-9C74-7803DC93AFEF}"/>
              </a:ext>
            </a:extLst>
          </p:cNvPr>
          <p:cNvSpPr/>
          <p:nvPr userDrawn="1"/>
        </p:nvSpPr>
        <p:spPr>
          <a:xfrm>
            <a:off x="0" y="6723530"/>
            <a:ext cx="12192000" cy="141193"/>
          </a:xfrm>
          <a:prstGeom prst="rect">
            <a:avLst/>
          </a:prstGeom>
          <a:solidFill>
            <a:srgbClr val="008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C90B33-1043-C44C-9E95-9903D1A4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126603"/>
            <a:ext cx="9517495" cy="844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67071-EE0D-0D4E-8CF4-49D29E08D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650" y="1266825"/>
            <a:ext cx="113601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701EA-72A8-1444-BF7B-F9E3D1E9C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E0CF2-5823-5D45-B65F-8842BCAF458E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BEAD8-10FE-7847-8773-29D3E42DB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7AE1F-5010-F649-8F6D-DEACEF7E5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C20A7-5953-7E4F-BFE3-0F832E6AC4A3}" type="slidenum">
              <a:rPr lang="en-US" smtClean="0"/>
              <a:t>‹N°›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28D14A-36CA-1447-AD8E-B60BE2108D2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066337" y="196058"/>
            <a:ext cx="2032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1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2" r:id="rId5"/>
    <p:sldLayoutId id="2147483653" r:id="rId6"/>
    <p:sldLayoutId id="2147483656" r:id="rId7"/>
    <p:sldLayoutId id="2147483651" r:id="rId8"/>
    <p:sldLayoutId id="2147483654" r:id="rId9"/>
    <p:sldLayoutId id="2147483655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821822"/>
          </a:solidFill>
          <a:latin typeface="Dosis SemiBold" panose="02010503020202060003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rgbClr val="4F4044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4F4044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4F4044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4F4044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4F4044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adit-project.eu/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-it.hum.uu.nl/" TargetMode="External"/><Relationship Id="rId2" Type="http://schemas.openxmlformats.org/officeDocument/2006/relationships/hyperlink" Target="https://readit-project.eu/category/news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read-it.hum.uu.nl/explore/source/225/annotations/100332" TargetMode="External"/><Relationship Id="rId4" Type="http://schemas.openxmlformats.org/officeDocument/2006/relationships/hyperlink" Target="https://read-it.hum.uu.nl/explore/sources?query=Babelio&amp;fields=titl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9474D-1C0C-4B42-9D04-20AFF98930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E-searching  the Cultural heritage of Reading (18</a:t>
            </a:r>
            <a:r>
              <a:rPr lang="en-US" b="0" baseline="30000" dirty="0"/>
              <a:t>th</a:t>
            </a:r>
            <a:r>
              <a:rPr lang="en-US" b="0" dirty="0"/>
              <a:t>-21</a:t>
            </a:r>
            <a:r>
              <a:rPr lang="en-US" b="0" baseline="30000" dirty="0"/>
              <a:t>st</a:t>
            </a:r>
            <a:r>
              <a:rPr lang="en-US" b="0" dirty="0"/>
              <a:t> C.)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4A8D1-5AD9-8940-8480-F22349ED3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46984"/>
            <a:ext cx="9144000" cy="936739"/>
          </a:xfrm>
        </p:spPr>
        <p:txBody>
          <a:bodyPr>
            <a:normAutofit fontScale="92500"/>
          </a:bodyPr>
          <a:lstStyle/>
          <a:p>
            <a:r>
              <a:rPr lang="en-US" dirty="0"/>
              <a:t>JPI meeting, Digital Technology and Heritage, issues &amp; questions, March 12, 2021</a:t>
            </a:r>
          </a:p>
          <a:p>
            <a:r>
              <a:rPr lang="en-US" sz="2400" dirty="0"/>
              <a:t>Brigitte Ouvry-Vial Le Mans </a:t>
            </a:r>
            <a:r>
              <a:rPr lang="en-US" sz="2400" dirty="0" err="1"/>
              <a:t>Université</a:t>
            </a:r>
            <a:r>
              <a:rPr lang="en-US" sz="2400" dirty="0"/>
              <a:t> – </a:t>
            </a:r>
            <a:r>
              <a:rPr lang="en-US" sz="2400" dirty="0" err="1"/>
              <a:t>Institut</a:t>
            </a:r>
            <a:r>
              <a:rPr lang="en-US" sz="2400" dirty="0"/>
              <a:t> </a:t>
            </a:r>
            <a:r>
              <a:rPr lang="en-US" sz="2400" dirty="0" err="1"/>
              <a:t>Universitaire</a:t>
            </a:r>
            <a:r>
              <a:rPr lang="en-US" sz="2400" dirty="0"/>
              <a:t> de France</a:t>
            </a:r>
          </a:p>
        </p:txBody>
      </p:sp>
    </p:spTree>
    <p:extLst>
      <p:ext uri="{BB962C8B-B14F-4D97-AF65-F5344CB8AC3E}">
        <p14:creationId xmlns:p14="http://schemas.microsoft.com/office/powerpoint/2010/main" val="2454963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9A273E-2668-4635-A5D6-7C380DE0C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093" y="-5958"/>
            <a:ext cx="11620500" cy="860425"/>
          </a:xfrm>
        </p:spPr>
        <p:txBody>
          <a:bodyPr>
            <a:normAutofit/>
          </a:bodyPr>
          <a:lstStyle/>
          <a:p>
            <a:r>
              <a:rPr lang="fr-FR" dirty="0" err="1"/>
              <a:t>Automatical</a:t>
            </a:r>
            <a:r>
              <a:rPr lang="fr-FR" dirty="0"/>
              <a:t> </a:t>
            </a:r>
            <a:r>
              <a:rPr lang="fr-FR" dirty="0" err="1"/>
              <a:t>retrieval</a:t>
            </a:r>
            <a:r>
              <a:rPr lang="fr-FR" dirty="0"/>
              <a:t> of concepts </a:t>
            </a:r>
            <a:r>
              <a:rPr lang="fr-FR" dirty="0" err="1"/>
              <a:t>from</a:t>
            </a:r>
            <a:r>
              <a:rPr lang="fr-FR" dirty="0"/>
              <a:t> images </a:t>
            </a:r>
            <a:r>
              <a:rPr lang="fr-FR" dirty="0" err="1"/>
              <a:t>still</a:t>
            </a:r>
            <a:r>
              <a:rPr lang="fr-FR" dirty="0"/>
              <a:t> off-</a:t>
            </a:r>
            <a:r>
              <a:rPr lang="fr-FR" dirty="0" err="1"/>
              <a:t>limits</a:t>
            </a:r>
            <a:r>
              <a:rPr lang="fr-FR" dirty="0"/>
              <a:t>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485BEC-710E-4AF8-80AD-EB893DDFC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Shape 306">
            <a:extLst>
              <a:ext uri="{FF2B5EF4-FFF2-40B4-BE49-F238E27FC236}">
                <a16:creationId xmlns:a16="http://schemas.microsoft.com/office/drawing/2014/main" id="{45E4103A-343F-40B7-B61F-875B8DF0D2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109" y="1284588"/>
            <a:ext cx="6387104" cy="53461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308">
            <a:extLst>
              <a:ext uri="{FF2B5EF4-FFF2-40B4-BE49-F238E27FC236}">
                <a16:creationId xmlns:a16="http://schemas.microsoft.com/office/drawing/2014/main" id="{B2C4AD19-00CF-4B77-A99E-2AD6430B4E86}"/>
              </a:ext>
            </a:extLst>
          </p:cNvPr>
          <p:cNvSpPr/>
          <p:nvPr/>
        </p:nvSpPr>
        <p:spPr>
          <a:xfrm>
            <a:off x="2086959" y="1260447"/>
            <a:ext cx="4030296" cy="4876200"/>
          </a:xfrm>
          <a:prstGeom prst="ellipse">
            <a:avLst/>
          </a:prstGeom>
          <a:noFill/>
          <a:ln w="76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hape 309">
            <a:extLst>
              <a:ext uri="{FF2B5EF4-FFF2-40B4-BE49-F238E27FC236}">
                <a16:creationId xmlns:a16="http://schemas.microsoft.com/office/drawing/2014/main" id="{509B11CB-0B43-4EB3-98E9-35107D6AAFA6}"/>
              </a:ext>
            </a:extLst>
          </p:cNvPr>
          <p:cNvSpPr/>
          <p:nvPr/>
        </p:nvSpPr>
        <p:spPr>
          <a:xfrm>
            <a:off x="7538" y="2385307"/>
            <a:ext cx="11790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fr-FR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persons</a:t>
            </a:r>
            <a:endParaRPr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310">
            <a:extLst>
              <a:ext uri="{FF2B5EF4-FFF2-40B4-BE49-F238E27FC236}">
                <a16:creationId xmlns:a16="http://schemas.microsoft.com/office/drawing/2014/main" id="{911E2F13-F1CE-4FE8-97A1-567832539CA2}"/>
              </a:ext>
            </a:extLst>
          </p:cNvPr>
          <p:cNvSpPr/>
          <p:nvPr/>
        </p:nvSpPr>
        <p:spPr>
          <a:xfrm>
            <a:off x="223988" y="3855254"/>
            <a:ext cx="7461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Book </a:t>
            </a:r>
            <a:endParaRPr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311">
            <a:extLst>
              <a:ext uri="{FF2B5EF4-FFF2-40B4-BE49-F238E27FC236}">
                <a16:creationId xmlns:a16="http://schemas.microsoft.com/office/drawing/2014/main" id="{374FD9DA-47AA-4DB1-AFA3-F9715270DEC0}"/>
              </a:ext>
            </a:extLst>
          </p:cNvPr>
          <p:cNvSpPr/>
          <p:nvPr/>
        </p:nvSpPr>
        <p:spPr>
          <a:xfrm>
            <a:off x="121688" y="6106227"/>
            <a:ext cx="9507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Seating</a:t>
            </a:r>
            <a:endParaRPr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312">
            <a:extLst>
              <a:ext uri="{FF2B5EF4-FFF2-40B4-BE49-F238E27FC236}">
                <a16:creationId xmlns:a16="http://schemas.microsoft.com/office/drawing/2014/main" id="{20A8983B-63BF-405B-B063-68F56FE56E2A}"/>
              </a:ext>
            </a:extLst>
          </p:cNvPr>
          <p:cNvSpPr/>
          <p:nvPr/>
        </p:nvSpPr>
        <p:spPr>
          <a:xfrm>
            <a:off x="7554669" y="2987029"/>
            <a:ext cx="9633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Outside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313">
            <a:extLst>
              <a:ext uri="{FF2B5EF4-FFF2-40B4-BE49-F238E27FC236}">
                <a16:creationId xmlns:a16="http://schemas.microsoft.com/office/drawing/2014/main" id="{E8197705-A605-45C9-99CD-A224AF124492}"/>
              </a:ext>
            </a:extLst>
          </p:cNvPr>
          <p:cNvSpPr/>
          <p:nvPr/>
        </p:nvSpPr>
        <p:spPr>
          <a:xfrm>
            <a:off x="7575369" y="4641932"/>
            <a:ext cx="9219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Garden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314">
            <a:extLst>
              <a:ext uri="{FF2B5EF4-FFF2-40B4-BE49-F238E27FC236}">
                <a16:creationId xmlns:a16="http://schemas.microsoft.com/office/drawing/2014/main" id="{C69754A7-046F-400F-A60E-A07DE85FE873}"/>
              </a:ext>
            </a:extLst>
          </p:cNvPr>
          <p:cNvSpPr/>
          <p:nvPr/>
        </p:nvSpPr>
        <p:spPr>
          <a:xfrm>
            <a:off x="7537419" y="1855024"/>
            <a:ext cx="9978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315">
            <a:extLst>
              <a:ext uri="{FF2B5EF4-FFF2-40B4-BE49-F238E27FC236}">
                <a16:creationId xmlns:a16="http://schemas.microsoft.com/office/drawing/2014/main" id="{C51C0270-18BE-4284-92EF-FAD603162C0C}"/>
              </a:ext>
            </a:extLst>
          </p:cNvPr>
          <p:cNvSpPr/>
          <p:nvPr/>
        </p:nvSpPr>
        <p:spPr>
          <a:xfrm>
            <a:off x="80138" y="1593792"/>
            <a:ext cx="10338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Daylight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307">
            <a:extLst>
              <a:ext uri="{FF2B5EF4-FFF2-40B4-BE49-F238E27FC236}">
                <a16:creationId xmlns:a16="http://schemas.microsoft.com/office/drawing/2014/main" id="{5498891B-4F47-45F0-B58B-18D17CB0A690}"/>
              </a:ext>
            </a:extLst>
          </p:cNvPr>
          <p:cNvSpPr/>
          <p:nvPr/>
        </p:nvSpPr>
        <p:spPr>
          <a:xfrm>
            <a:off x="4261697" y="6418595"/>
            <a:ext cx="6400500" cy="3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Source : Mary Cassatt, Nurse </a:t>
            </a:r>
            <a:r>
              <a:rPr lang="fr-FR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r>
              <a:rPr lang="fr-FR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a </a:t>
            </a:r>
            <a:r>
              <a:rPr lang="fr-FR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little</a:t>
            </a:r>
            <a:r>
              <a:rPr lang="fr-FR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girl, 1895, NY, </a:t>
            </a:r>
            <a:r>
              <a:rPr lang="fr-FR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Metropolitan</a:t>
            </a:r>
            <a:r>
              <a:rPr lang="fr-FR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Museum of Art</a:t>
            </a:r>
            <a:endParaRPr sz="12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938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05813-02E5-D149-8109-24F7A8F8C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1"/>
            <a:ext cx="9144000" cy="645404"/>
          </a:xfrm>
        </p:spPr>
        <p:txBody>
          <a:bodyPr>
            <a:normAutofit fontScale="90000"/>
          </a:bodyPr>
          <a:lstStyle/>
          <a:p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Thank you! </a:t>
            </a:r>
            <a:r>
              <a:rPr lang="en-US" sz="27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www.readit-project.eu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1067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READ-IT Main </a:t>
            </a:r>
            <a:r>
              <a:rPr lang="fr-FR" dirty="0" err="1"/>
              <a:t>Research</a:t>
            </a:r>
            <a:r>
              <a:rPr lang="fr-FR" dirty="0"/>
              <a:t> Questions/Goals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2800" dirty="0"/>
              <a:t>A transnational &amp; </a:t>
            </a:r>
            <a:r>
              <a:rPr lang="fr-FR" sz="2800" dirty="0" err="1"/>
              <a:t>interdisciplinary</a:t>
            </a:r>
            <a:r>
              <a:rPr lang="fr-FR" sz="2800" dirty="0"/>
              <a:t> </a:t>
            </a:r>
            <a:r>
              <a:rPr lang="fr-FR" sz="2800" dirty="0" err="1"/>
              <a:t>research</a:t>
            </a:r>
            <a:r>
              <a:rPr lang="fr-FR" sz="2800" dirty="0"/>
              <a:t> program building a large-</a:t>
            </a:r>
            <a:r>
              <a:rPr lang="fr-FR" sz="2800" dirty="0" err="1"/>
              <a:t>scale</a:t>
            </a:r>
            <a:r>
              <a:rPr lang="fr-FR" sz="2800" dirty="0"/>
              <a:t> online user interface to </a:t>
            </a:r>
            <a:r>
              <a:rPr lang="fr-FR" sz="2800" dirty="0" err="1"/>
              <a:t>collect</a:t>
            </a:r>
            <a:r>
              <a:rPr lang="fr-FR" sz="2800" dirty="0"/>
              <a:t> and analyse </a:t>
            </a:r>
            <a:r>
              <a:rPr lang="fr-FR" sz="2800" dirty="0" err="1"/>
              <a:t>evidences</a:t>
            </a:r>
            <a:r>
              <a:rPr lang="fr-FR" sz="2800" dirty="0"/>
              <a:t> of </a:t>
            </a:r>
            <a:r>
              <a:rPr lang="fr-FR" sz="2800" b="1" dirty="0" err="1"/>
              <a:t>reading</a:t>
            </a:r>
            <a:r>
              <a:rPr lang="fr-FR" sz="2800" b="1" dirty="0"/>
              <a:t> </a:t>
            </a:r>
            <a:r>
              <a:rPr lang="fr-FR" sz="2800" b="1" dirty="0" err="1"/>
              <a:t>experiences</a:t>
            </a:r>
            <a:r>
              <a:rPr lang="fr-FR" sz="2800" dirty="0"/>
              <a:t>. </a:t>
            </a:r>
            <a:endParaRPr lang="fr-FR" sz="2800" b="1" dirty="0"/>
          </a:p>
          <a:p>
            <a:r>
              <a:rPr lang="fr-FR" sz="2800" b="1" dirty="0"/>
              <a:t>Explore the </a:t>
            </a:r>
            <a:r>
              <a:rPr lang="fr-FR" sz="2800" b="1" dirty="0" err="1"/>
              <a:t>vast</a:t>
            </a:r>
            <a:r>
              <a:rPr lang="fr-FR" sz="2800" b="1" dirty="0"/>
              <a:t> </a:t>
            </a:r>
            <a:r>
              <a:rPr lang="fr-FR" sz="2800" b="1" dirty="0" err="1"/>
              <a:t>trove</a:t>
            </a:r>
            <a:r>
              <a:rPr lang="fr-FR" sz="2800" b="1" dirty="0"/>
              <a:t> of </a:t>
            </a:r>
            <a:r>
              <a:rPr lang="fr-FR" sz="2800" b="1" dirty="0" err="1"/>
              <a:t>multimedia</a:t>
            </a:r>
            <a:r>
              <a:rPr lang="fr-FR" sz="2800" b="1" dirty="0"/>
              <a:t> and </a:t>
            </a:r>
            <a:r>
              <a:rPr lang="fr-FR" sz="2800" b="1" dirty="0" err="1"/>
              <a:t>multilingual</a:t>
            </a:r>
            <a:r>
              <a:rPr lang="fr-FR" sz="2800" b="1" dirty="0"/>
              <a:t> </a:t>
            </a:r>
            <a:r>
              <a:rPr lang="fr-FR" sz="2800" b="1" dirty="0" err="1"/>
              <a:t>testimonies</a:t>
            </a:r>
            <a:r>
              <a:rPr lang="fr-FR" sz="2800" b="1" dirty="0"/>
              <a:t> and reports of </a:t>
            </a:r>
            <a:r>
              <a:rPr lang="fr-FR" sz="2800" b="1" dirty="0" err="1"/>
              <a:t>reading</a:t>
            </a:r>
            <a:r>
              <a:rPr lang="fr-FR" sz="2800" b="1" dirty="0"/>
              <a:t> </a:t>
            </a:r>
            <a:r>
              <a:rPr lang="fr-FR" sz="2800" b="1" dirty="0" err="1"/>
              <a:t>experiences</a:t>
            </a:r>
            <a:r>
              <a:rPr lang="fr-FR" sz="2800" b="1" dirty="0"/>
              <a:t>.</a:t>
            </a:r>
          </a:p>
          <a:p>
            <a:r>
              <a:rPr lang="fr-FR" sz="2800" b="1" dirty="0" err="1"/>
              <a:t>Enable</a:t>
            </a:r>
            <a:r>
              <a:rPr lang="fr-FR" sz="2800" b="1" dirty="0"/>
              <a:t> future </a:t>
            </a:r>
            <a:r>
              <a:rPr lang="fr-FR" sz="2800" b="1" dirty="0" err="1"/>
              <a:t>scholars</a:t>
            </a:r>
            <a:r>
              <a:rPr lang="fr-FR" sz="2800" b="1" dirty="0"/>
              <a:t> to </a:t>
            </a:r>
            <a:r>
              <a:rPr lang="fr-FR" sz="2800" b="1" dirty="0" err="1"/>
              <a:t>answer</a:t>
            </a:r>
            <a:r>
              <a:rPr lang="fr-FR" sz="2800" b="1" dirty="0"/>
              <a:t> </a:t>
            </a:r>
            <a:r>
              <a:rPr lang="fr-FR" sz="2800" b="1" dirty="0" err="1"/>
              <a:t>pending</a:t>
            </a:r>
            <a:r>
              <a:rPr lang="fr-FR" sz="2800" b="1" dirty="0"/>
              <a:t> questions about </a:t>
            </a:r>
            <a:r>
              <a:rPr lang="fr-FR" sz="2800" b="1" dirty="0" err="1"/>
              <a:t>Why</a:t>
            </a:r>
            <a:r>
              <a:rPr lang="fr-FR" sz="2800" b="1" dirty="0"/>
              <a:t> and How people </a:t>
            </a:r>
            <a:r>
              <a:rPr lang="fr-FR" sz="2800" b="1" dirty="0" err="1"/>
              <a:t>read</a:t>
            </a:r>
            <a:r>
              <a:rPr lang="fr-FR" sz="2800" b="1" dirty="0"/>
              <a:t> in Europe in the </a:t>
            </a:r>
            <a:r>
              <a:rPr lang="fr-FR" sz="2800" b="1" dirty="0" err="1"/>
              <a:t>past</a:t>
            </a:r>
            <a:r>
              <a:rPr lang="fr-FR" sz="2800" b="1" dirty="0"/>
              <a:t> and </a:t>
            </a:r>
            <a:r>
              <a:rPr lang="fr-FR" sz="2800" b="1" dirty="0" err="1"/>
              <a:t>today</a:t>
            </a:r>
            <a:endParaRPr lang="fr-FR" sz="2800" b="1" dirty="0"/>
          </a:p>
          <a:p>
            <a:r>
              <a:rPr lang="en-US" sz="2800" dirty="0"/>
              <a:t>Funding based on purported development of an </a:t>
            </a:r>
            <a:r>
              <a:rPr lang="en-US" sz="2800" b="1" dirty="0"/>
              <a:t>ingestion  detection  and annotation tool (as automatic as possible</a:t>
            </a:r>
            <a:r>
              <a:rPr lang="en-US" sz="2800" dirty="0"/>
              <a:t>) leading to the identification of “main” aspects of reading </a:t>
            </a:r>
            <a:r>
              <a:rPr lang="en-US" sz="2800" b="1" i="1" dirty="0"/>
              <a:t>experience Reader- Reading matter- General circumstances- global response. </a:t>
            </a:r>
          </a:p>
          <a:p>
            <a:r>
              <a:rPr lang="en-US" sz="2800" b="1" i="1" dirty="0"/>
              <a:t>End-users expected to leverage these developments on their own for further “manual” or computer assisted text mining of self selected and uploaded resources.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490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READ-IT Program  </a:t>
            </a:r>
            <a:r>
              <a:rPr lang="fr-FR" dirty="0" err="1"/>
              <a:t>History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b="1" dirty="0"/>
              <a:t> </a:t>
            </a:r>
            <a:r>
              <a:rPr lang="fr-FR" sz="2000" b="1" dirty="0"/>
              <a:t>The program relies on an </a:t>
            </a:r>
            <a:r>
              <a:rPr lang="fr-FR" sz="2000" b="1" dirty="0" err="1"/>
              <a:t>interdisciplinary</a:t>
            </a:r>
            <a:r>
              <a:rPr lang="fr-FR" sz="2000" b="1" dirty="0"/>
              <a:t> consortium of 5 </a:t>
            </a:r>
            <a:r>
              <a:rPr lang="fr-FR" sz="2000" b="1" dirty="0" err="1"/>
              <a:t>tight-knit</a:t>
            </a:r>
            <a:r>
              <a:rPr lang="fr-FR" sz="2000" b="1" dirty="0"/>
              <a:t> teams in 4 countries:</a:t>
            </a:r>
          </a:p>
          <a:p>
            <a:pPr marL="0" indent="0">
              <a:buNone/>
            </a:pPr>
            <a:r>
              <a:rPr lang="fr-FR" sz="2000" dirty="0"/>
              <a:t>-Le Mans U., France (B. </a:t>
            </a:r>
            <a:r>
              <a:rPr lang="fr-FR" sz="2000" dirty="0" err="1"/>
              <a:t>Ouvry</a:t>
            </a:r>
            <a:r>
              <a:rPr lang="fr-FR" sz="2000" dirty="0"/>
              <a:t>-Vial, PL):  SSH, DH = management, sources curation, annotation </a:t>
            </a:r>
            <a:r>
              <a:rPr lang="fr-FR" sz="2000" dirty="0" err="1"/>
              <a:t>campaigns</a:t>
            </a:r>
            <a:r>
              <a:rPr lang="fr-FR" sz="2000" dirty="0"/>
              <a:t>, </a:t>
            </a:r>
            <a:r>
              <a:rPr lang="fr-FR" sz="2000" dirty="0" err="1"/>
              <a:t>ontology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-IRISA, CNRS, Rennes, France (G. Gravier </a:t>
            </a:r>
            <a:r>
              <a:rPr lang="fr-FR" sz="2000" dirty="0" err="1"/>
              <a:t>co</a:t>
            </a:r>
            <a:r>
              <a:rPr lang="fr-FR" sz="2000" dirty="0"/>
              <a:t>-PL): </a:t>
            </a:r>
            <a:r>
              <a:rPr lang="fr-FR" sz="2000" dirty="0" err="1"/>
              <a:t>scientific</a:t>
            </a:r>
            <a:r>
              <a:rPr lang="fr-FR" sz="2000" dirty="0"/>
              <a:t> </a:t>
            </a:r>
            <a:r>
              <a:rPr lang="fr-FR" sz="2000" dirty="0" err="1"/>
              <a:t>advisor</a:t>
            </a:r>
            <a:r>
              <a:rPr lang="fr-FR" sz="2000" dirty="0"/>
              <a:t>, </a:t>
            </a:r>
            <a:r>
              <a:rPr lang="fr-FR" sz="2000" dirty="0" err="1"/>
              <a:t>work</a:t>
            </a:r>
            <a:r>
              <a:rPr lang="fr-FR" sz="2000" dirty="0"/>
              <a:t> flow design, AI (image </a:t>
            </a:r>
            <a:r>
              <a:rPr lang="fr-FR" sz="2000" dirty="0" err="1"/>
              <a:t>detection</a:t>
            </a:r>
            <a:r>
              <a:rPr lang="fr-FR" sz="2000" dirty="0"/>
              <a:t>), NLP </a:t>
            </a:r>
          </a:p>
          <a:p>
            <a:pPr marL="0" indent="0">
              <a:buNone/>
            </a:pPr>
            <a:r>
              <a:rPr lang="fr-FR" sz="2000" dirty="0"/>
              <a:t>-ICL-</a:t>
            </a:r>
            <a:r>
              <a:rPr lang="fr-FR" sz="2000" dirty="0" err="1"/>
              <a:t>Czeck</a:t>
            </a:r>
            <a:r>
              <a:rPr lang="fr-FR" sz="2000" dirty="0"/>
              <a:t> </a:t>
            </a:r>
            <a:r>
              <a:rPr lang="fr-FR" sz="2000" dirty="0" err="1"/>
              <a:t>Academy</a:t>
            </a:r>
            <a:r>
              <a:rPr lang="fr-FR" sz="2000" dirty="0"/>
              <a:t> of Sciences(M. </a:t>
            </a:r>
            <a:r>
              <a:rPr lang="fr-FR" sz="2000" dirty="0" err="1"/>
              <a:t>Wögerbauer</a:t>
            </a:r>
            <a:r>
              <a:rPr lang="fr-FR" sz="2000" dirty="0"/>
              <a:t> PI): SSH, use-</a:t>
            </a:r>
            <a:r>
              <a:rPr lang="fr-FR" sz="2000" dirty="0" err="1"/>
              <a:t>cases,multilingual</a:t>
            </a:r>
            <a:r>
              <a:rPr lang="fr-FR" sz="2000" dirty="0"/>
              <a:t> </a:t>
            </a:r>
            <a:r>
              <a:rPr lang="fr-FR" sz="2000" dirty="0" err="1"/>
              <a:t>historical</a:t>
            </a:r>
            <a:r>
              <a:rPr lang="fr-FR" sz="2000" dirty="0"/>
              <a:t> sources (5+ </a:t>
            </a:r>
            <a:r>
              <a:rPr lang="fr-FR" sz="2000" dirty="0" err="1"/>
              <a:t>languages</a:t>
            </a:r>
            <a:r>
              <a:rPr lang="fr-FR" sz="2000" dirty="0"/>
              <a:t>)</a:t>
            </a:r>
          </a:p>
          <a:p>
            <a:pPr marL="0" indent="0">
              <a:buNone/>
            </a:pPr>
            <a:r>
              <a:rPr lang="fr-FR" sz="2000" dirty="0"/>
              <a:t>-Open U., London, Arts &amp; </a:t>
            </a:r>
            <a:r>
              <a:rPr lang="fr-FR" sz="2000" dirty="0" err="1"/>
              <a:t>Knowledge</a:t>
            </a:r>
            <a:r>
              <a:rPr lang="fr-FR" sz="2000" dirty="0"/>
              <a:t> Media Institute + IN2, (S. </a:t>
            </a:r>
            <a:r>
              <a:rPr lang="fr-FR" sz="2000" dirty="0" err="1"/>
              <a:t>Towheed</a:t>
            </a:r>
            <a:r>
              <a:rPr lang="fr-FR" sz="2000" dirty="0"/>
              <a:t>, PI), Data model, </a:t>
            </a:r>
            <a:r>
              <a:rPr lang="fr-FR" sz="2000" dirty="0" err="1"/>
              <a:t>Dissemination</a:t>
            </a:r>
            <a:r>
              <a:rPr lang="fr-FR" sz="2000" dirty="0"/>
              <a:t>, APIs</a:t>
            </a:r>
          </a:p>
          <a:p>
            <a:pPr marL="0" indent="0">
              <a:buNone/>
            </a:pPr>
            <a:r>
              <a:rPr lang="fr-FR" sz="2000" dirty="0"/>
              <a:t>-Utrecht U., Digital </a:t>
            </a:r>
            <a:r>
              <a:rPr lang="fr-FR" sz="2000" dirty="0" err="1"/>
              <a:t>Lab</a:t>
            </a:r>
            <a:r>
              <a:rPr lang="fr-FR" sz="2000" dirty="0"/>
              <a:t> (J. van </a:t>
            </a:r>
            <a:r>
              <a:rPr lang="fr-FR" sz="2000" dirty="0" err="1"/>
              <a:t>kruif</a:t>
            </a:r>
            <a:r>
              <a:rPr lang="fr-FR" sz="2000" dirty="0"/>
              <a:t>), Interface </a:t>
            </a:r>
            <a:r>
              <a:rPr lang="fr-FR" sz="2000" dirty="0" err="1"/>
              <a:t>developement</a:t>
            </a:r>
            <a:r>
              <a:rPr lang="fr-FR" sz="2000" dirty="0"/>
              <a:t>, </a:t>
            </a:r>
            <a:r>
              <a:rPr lang="fr-FR" sz="2000" dirty="0" err="1"/>
              <a:t>tools</a:t>
            </a:r>
            <a:r>
              <a:rPr lang="fr-FR" sz="2000" dirty="0"/>
              <a:t> </a:t>
            </a:r>
            <a:r>
              <a:rPr lang="fr-FR" sz="2000" dirty="0" err="1"/>
              <a:t>implementation</a:t>
            </a:r>
            <a:r>
              <a:rPr lang="fr-FR" sz="2000" dirty="0"/>
              <a:t>  </a:t>
            </a:r>
          </a:p>
          <a:p>
            <a:r>
              <a:rPr lang="fr-FR" sz="2000" b="1" dirty="0"/>
              <a:t>Main </a:t>
            </a:r>
            <a:r>
              <a:rPr lang="fr-FR" sz="2000" b="1" dirty="0" err="1"/>
              <a:t>research</a:t>
            </a:r>
            <a:r>
              <a:rPr lang="fr-FR" sz="2000" b="1" dirty="0"/>
              <a:t> </a:t>
            </a:r>
            <a:r>
              <a:rPr lang="fr-FR" sz="2000" b="1" dirty="0" err="1"/>
              <a:t>steps</a:t>
            </a:r>
            <a:r>
              <a:rPr lang="fr-FR" sz="2000" b="1" dirty="0"/>
              <a:t> (2018-2021)</a:t>
            </a:r>
            <a:r>
              <a:rPr lang="fr-FR" sz="2000" dirty="0"/>
              <a:t>: </a:t>
            </a:r>
          </a:p>
          <a:p>
            <a:pPr marL="0" indent="0">
              <a:buNone/>
            </a:pPr>
            <a:r>
              <a:rPr lang="fr-FR" sz="2000" dirty="0"/>
              <a:t>2018: </a:t>
            </a:r>
            <a:r>
              <a:rPr lang="fr-FR" sz="2000" dirty="0" err="1"/>
              <a:t>website</a:t>
            </a:r>
            <a:r>
              <a:rPr lang="fr-FR" sz="2000" dirty="0"/>
              <a:t>; SSH </a:t>
            </a:r>
            <a:r>
              <a:rPr lang="fr-FR" sz="2000" dirty="0" err="1"/>
              <a:t>specifications</a:t>
            </a:r>
            <a:r>
              <a:rPr lang="fr-FR" sz="2000" dirty="0"/>
              <a:t>; First </a:t>
            </a:r>
            <a:r>
              <a:rPr lang="fr-FR" sz="2000" dirty="0" err="1"/>
              <a:t>steps</a:t>
            </a:r>
            <a:r>
              <a:rPr lang="fr-FR" sz="2000" dirty="0"/>
              <a:t> </a:t>
            </a:r>
            <a:r>
              <a:rPr lang="fr-FR" sz="2000" dirty="0" err="1"/>
              <a:t>towards</a:t>
            </a:r>
            <a:r>
              <a:rPr lang="fr-FR" sz="2000" dirty="0"/>
              <a:t> a </a:t>
            </a:r>
            <a:r>
              <a:rPr lang="fr-FR" sz="2000" dirty="0" err="1"/>
              <a:t>preliminary</a:t>
            </a:r>
            <a:r>
              <a:rPr lang="fr-FR" sz="2000" dirty="0"/>
              <a:t> </a:t>
            </a:r>
            <a:r>
              <a:rPr lang="fr-FR" sz="2000" dirty="0" err="1"/>
              <a:t>datamodel</a:t>
            </a:r>
            <a:r>
              <a:rPr lang="fr-FR" sz="2000" dirty="0"/>
              <a:t> and interface </a:t>
            </a:r>
          </a:p>
          <a:p>
            <a:pPr marL="0" indent="0">
              <a:buNone/>
            </a:pPr>
            <a:r>
              <a:rPr lang="fr-FR" sz="2000" dirty="0"/>
              <a:t>2019: Validation </a:t>
            </a:r>
            <a:r>
              <a:rPr lang="fr-FR" sz="2000" dirty="0" err="1"/>
              <a:t>Datamodel</a:t>
            </a:r>
            <a:r>
              <a:rPr lang="fr-FR" sz="2000" dirty="0"/>
              <a:t> ; annotation </a:t>
            </a:r>
            <a:r>
              <a:rPr lang="fr-FR" sz="2000" dirty="0" err="1"/>
              <a:t>tool</a:t>
            </a:r>
            <a:r>
              <a:rPr lang="fr-FR" sz="2000" dirty="0"/>
              <a:t> (</a:t>
            </a:r>
            <a:r>
              <a:rPr lang="fr-FR" sz="2000" dirty="0" err="1"/>
              <a:t>skinny</a:t>
            </a:r>
            <a:r>
              <a:rPr lang="fr-FR" sz="2000" dirty="0"/>
              <a:t> version); 1st guidelines; </a:t>
            </a:r>
            <a:r>
              <a:rPr lang="fr-FR" sz="2000" dirty="0" err="1"/>
              <a:t>campaign</a:t>
            </a:r>
            <a:r>
              <a:rPr lang="fr-FR" sz="2000" dirty="0"/>
              <a:t> design;</a:t>
            </a:r>
          </a:p>
          <a:p>
            <a:pPr marL="0" indent="0">
              <a:buNone/>
            </a:pPr>
            <a:r>
              <a:rPr lang="fr-FR" sz="2000" dirty="0"/>
              <a:t>2020: Full Annotation </a:t>
            </a:r>
            <a:r>
              <a:rPr lang="fr-FR" sz="2000" dirty="0" err="1"/>
              <a:t>functionalities</a:t>
            </a:r>
            <a:r>
              <a:rPr lang="fr-FR" sz="2000" dirty="0"/>
              <a:t>; DM </a:t>
            </a:r>
            <a:r>
              <a:rPr lang="fr-FR" sz="2000" dirty="0" err="1"/>
              <a:t>implementation</a:t>
            </a:r>
            <a:r>
              <a:rPr lang="fr-FR" sz="2000" dirty="0"/>
              <a:t> and </a:t>
            </a:r>
            <a:r>
              <a:rPr lang="fr-FR" sz="2000" dirty="0" err="1"/>
              <a:t>ontology</a:t>
            </a:r>
            <a:r>
              <a:rPr lang="fr-FR" sz="2000" dirty="0"/>
              <a:t> planning + NLP on annotations </a:t>
            </a:r>
            <a:r>
              <a:rPr lang="fr-FR" sz="2000" dirty="0" err="1"/>
              <a:t>campaigns</a:t>
            </a:r>
            <a:r>
              <a:rPr lang="fr-FR" sz="2000" dirty="0"/>
              <a:t> ; interface </a:t>
            </a:r>
            <a:r>
              <a:rPr lang="fr-FR" sz="2000" dirty="0" err="1"/>
              <a:t>revisions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2021: </a:t>
            </a:r>
            <a:r>
              <a:rPr lang="fr-FR" sz="2000" dirty="0" err="1"/>
              <a:t>Ontology</a:t>
            </a:r>
            <a:r>
              <a:rPr lang="fr-FR" sz="2000" dirty="0"/>
              <a:t> </a:t>
            </a:r>
            <a:r>
              <a:rPr lang="fr-FR" sz="2000" dirty="0" err="1"/>
              <a:t>Implementation</a:t>
            </a:r>
            <a:r>
              <a:rPr lang="fr-FR" sz="2000" dirty="0"/>
              <a:t>; smart APIs (</a:t>
            </a:r>
            <a:r>
              <a:rPr lang="fr-FR" sz="2000" dirty="0" err="1"/>
              <a:t>chatbot</a:t>
            </a:r>
            <a:r>
              <a:rPr lang="fr-FR" sz="2000" dirty="0"/>
              <a:t>, </a:t>
            </a:r>
            <a:r>
              <a:rPr lang="fr-FR" sz="2000" dirty="0" err="1"/>
              <a:t>MyCollections</a:t>
            </a:r>
            <a:r>
              <a:rPr lang="fr-FR" sz="2000" dirty="0"/>
              <a:t>, Digital </a:t>
            </a:r>
            <a:r>
              <a:rPr lang="fr-FR" sz="2000" dirty="0" err="1"/>
              <a:t>Postcard</a:t>
            </a:r>
            <a:r>
              <a:rPr lang="fr-FR" sz="2000" dirty="0"/>
              <a:t> PEA); Interface </a:t>
            </a:r>
            <a:r>
              <a:rPr lang="fr-FR" sz="2000" dirty="0" err="1"/>
              <a:t>sustainability</a:t>
            </a:r>
            <a:endParaRPr lang="fr-FR" sz="2000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3449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4988F9-CEB4-C442-B2A0-7677AD510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Examples</a:t>
            </a:r>
            <a:r>
              <a:rPr lang="fr-FR" dirty="0"/>
              <a:t> of sources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4D8DB3-A1E5-5644-915E-E8428F55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sz="2400" dirty="0"/>
              <a:t>« I lie </a:t>
            </a:r>
            <a:r>
              <a:rPr lang="fr-FR" sz="2400" dirty="0" err="1"/>
              <a:t>contentedly</a:t>
            </a:r>
            <a:r>
              <a:rPr lang="fr-FR" sz="2400" dirty="0"/>
              <a:t> </a:t>
            </a:r>
            <a:r>
              <a:rPr lang="fr-FR" sz="2400" dirty="0" err="1"/>
              <a:t>enough</a:t>
            </a:r>
            <a:r>
              <a:rPr lang="fr-FR" sz="2400" dirty="0"/>
              <a:t>, and amuse </a:t>
            </a:r>
            <a:r>
              <a:rPr lang="fr-FR" sz="2400" dirty="0" err="1"/>
              <a:t>myself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a book </a:t>
            </a:r>
            <a:r>
              <a:rPr lang="fr-FR" sz="2400" dirty="0" err="1"/>
              <a:t>which</a:t>
            </a:r>
            <a:r>
              <a:rPr lang="fr-FR" sz="2400" dirty="0"/>
              <a:t> Qasim, </a:t>
            </a:r>
            <a:r>
              <a:rPr lang="fr-FR" sz="2400" dirty="0" err="1"/>
              <a:t>seeing</a:t>
            </a:r>
            <a:r>
              <a:rPr lang="fr-FR" sz="2400" dirty="0"/>
              <a:t> me in pain, has </a:t>
            </a:r>
            <a:r>
              <a:rPr lang="fr-FR" sz="2400" dirty="0" err="1"/>
              <a:t>brought</a:t>
            </a:r>
            <a:r>
              <a:rPr lang="fr-FR" sz="2400" dirty="0"/>
              <a:t> me in </a:t>
            </a:r>
            <a:r>
              <a:rPr lang="fr-FR" sz="2400" dirty="0" err="1"/>
              <a:t>his</a:t>
            </a:r>
            <a:r>
              <a:rPr lang="fr-FR" sz="2400" dirty="0"/>
              <a:t> </a:t>
            </a:r>
            <a:r>
              <a:rPr lang="fr-FR" sz="2400" dirty="0" err="1"/>
              <a:t>kindness</a:t>
            </a:r>
            <a:r>
              <a:rPr lang="fr-FR" sz="2400" dirty="0"/>
              <a:t>. It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his</a:t>
            </a:r>
            <a:r>
              <a:rPr lang="fr-FR" sz="2400" dirty="0"/>
              <a:t> </a:t>
            </a:r>
            <a:r>
              <a:rPr lang="fr-FR" sz="2400" dirty="0" err="1"/>
              <a:t>most</a:t>
            </a:r>
            <a:r>
              <a:rPr lang="fr-FR" sz="2400" dirty="0"/>
              <a:t> </a:t>
            </a:r>
            <a:r>
              <a:rPr lang="fr-FR" sz="2400" dirty="0" err="1"/>
              <a:t>treasured</a:t>
            </a:r>
            <a:r>
              <a:rPr lang="fr-FR" sz="2400" dirty="0"/>
              <a:t> possession, a life of the </a:t>
            </a:r>
            <a:r>
              <a:rPr lang="fr-FR" sz="2400" dirty="0" err="1"/>
              <a:t>Prophet</a:t>
            </a:r>
            <a:r>
              <a:rPr lang="fr-FR" sz="2400" dirty="0"/>
              <a:t> in </a:t>
            </a:r>
            <a:r>
              <a:rPr lang="fr-FR" sz="2400" dirty="0" err="1"/>
              <a:t>big</a:t>
            </a:r>
            <a:r>
              <a:rPr lang="fr-FR" sz="2400" dirty="0"/>
              <a:t> </a:t>
            </a:r>
            <a:r>
              <a:rPr lang="fr-FR" sz="2400" dirty="0" err="1"/>
              <a:t>lettering</a:t>
            </a:r>
            <a:r>
              <a:rPr lang="fr-FR" sz="2400" dirty="0"/>
              <a:t> on rough </a:t>
            </a:r>
            <a:r>
              <a:rPr lang="fr-FR" sz="2400" dirty="0" err="1"/>
              <a:t>paper</a:t>
            </a:r>
            <a:r>
              <a:rPr lang="fr-FR" sz="2400" dirty="0"/>
              <a:t>, </a:t>
            </a:r>
            <a:r>
              <a:rPr lang="fr-FR" sz="2400" dirty="0" err="1"/>
              <a:t>brown</a:t>
            </a:r>
            <a:r>
              <a:rPr lang="fr-FR" sz="2400" dirty="0"/>
              <a:t>-black on </a:t>
            </a:r>
            <a:r>
              <a:rPr lang="fr-FR" sz="2400" dirty="0" err="1"/>
              <a:t>brown</a:t>
            </a:r>
            <a:r>
              <a:rPr lang="fr-FR" sz="2400" dirty="0"/>
              <a:t>-white,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flowered</a:t>
            </a:r>
            <a:r>
              <a:rPr lang="fr-FR" sz="2400" dirty="0"/>
              <a:t> </a:t>
            </a:r>
            <a:r>
              <a:rPr lang="fr-FR" sz="2400" dirty="0" err="1"/>
              <a:t>borders</a:t>
            </a:r>
            <a:r>
              <a:rPr lang="fr-FR" sz="2400" dirty="0"/>
              <a:t> and headlines </a:t>
            </a:r>
            <a:r>
              <a:rPr lang="fr-FR" sz="2400" dirty="0" err="1"/>
              <a:t>with</a:t>
            </a:r>
            <a:r>
              <a:rPr lang="fr-FR" sz="2400" dirty="0"/>
              <a:t> the </a:t>
            </a:r>
            <a:r>
              <a:rPr lang="fr-FR" sz="2400" dirty="0" err="1"/>
              <a:t>name</a:t>
            </a:r>
            <a:r>
              <a:rPr lang="fr-FR" sz="2400" dirty="0"/>
              <a:t> of Allah, the </a:t>
            </a:r>
            <a:r>
              <a:rPr lang="fr-FR" sz="2400" dirty="0" err="1"/>
              <a:t>author's</a:t>
            </a:r>
            <a:r>
              <a:rPr lang="fr-FR" sz="2400" dirty="0"/>
              <a:t> </a:t>
            </a:r>
            <a:r>
              <a:rPr lang="fr-FR" sz="2400" dirty="0" err="1"/>
              <a:t>name</a:t>
            </a:r>
            <a:r>
              <a:rPr lang="fr-FR" sz="2400" dirty="0"/>
              <a:t> in a lunette at the top of </a:t>
            </a:r>
            <a:r>
              <a:rPr lang="fr-FR" sz="2400" dirty="0" err="1"/>
              <a:t>every</a:t>
            </a:r>
            <a:r>
              <a:rPr lang="fr-FR" sz="2400" dirty="0"/>
              <a:t> page, and the </a:t>
            </a:r>
            <a:r>
              <a:rPr lang="fr-FR" sz="2400" dirty="0" err="1"/>
              <a:t>number</a:t>
            </a:r>
            <a:r>
              <a:rPr lang="fr-FR" sz="2400" dirty="0"/>
              <a:t> of the page in a </a:t>
            </a:r>
            <a:r>
              <a:rPr lang="fr-FR" sz="2400" dirty="0" err="1"/>
              <a:t>little</a:t>
            </a:r>
            <a:r>
              <a:rPr lang="fr-FR" sz="2400" dirty="0"/>
              <a:t> </a:t>
            </a:r>
            <a:r>
              <a:rPr lang="fr-FR" sz="2400" dirty="0" err="1"/>
              <a:t>flowered</a:t>
            </a:r>
            <a:r>
              <a:rPr lang="fr-FR" sz="2400" dirty="0"/>
              <a:t> frame of </a:t>
            </a:r>
            <a:r>
              <a:rPr lang="fr-FR" sz="2400" dirty="0" err="1"/>
              <a:t>its</a:t>
            </a:r>
            <a:r>
              <a:rPr lang="fr-FR" sz="2400" dirty="0"/>
              <a:t> </a:t>
            </a:r>
            <a:r>
              <a:rPr lang="fr-FR" sz="2400" dirty="0" err="1"/>
              <a:t>own</a:t>
            </a:r>
            <a:r>
              <a:rPr lang="fr-FR" sz="2400" dirty="0"/>
              <a:t> on the </a:t>
            </a:r>
            <a:r>
              <a:rPr lang="fr-FR" sz="2400" dirty="0" err="1"/>
              <a:t>margin</a:t>
            </a:r>
            <a:r>
              <a:rPr lang="fr-FR" sz="2400" dirty="0"/>
              <a:t>. It </a:t>
            </a:r>
            <a:r>
              <a:rPr lang="fr-FR" sz="2400" dirty="0" err="1"/>
              <a:t>gives</a:t>
            </a:r>
            <a:r>
              <a:rPr lang="fr-FR" sz="2400" dirty="0"/>
              <a:t> one </a:t>
            </a:r>
            <a:r>
              <a:rPr lang="fr-FR" sz="2400" dirty="0" err="1"/>
              <a:t>pleasure</a:t>
            </a:r>
            <a:r>
              <a:rPr lang="fr-FR" sz="2400" dirty="0"/>
              <a:t> to </a:t>
            </a:r>
            <a:r>
              <a:rPr lang="fr-FR" sz="2400" dirty="0" err="1"/>
              <a:t>handle</a:t>
            </a:r>
            <a:r>
              <a:rPr lang="fr-FR" sz="2400" dirty="0"/>
              <a:t> </a:t>
            </a:r>
            <a:r>
              <a:rPr lang="fr-FR" sz="2400" dirty="0" err="1"/>
              <a:t>anything</a:t>
            </a:r>
            <a:r>
              <a:rPr lang="fr-FR" sz="2400" dirty="0"/>
              <a:t> </a:t>
            </a:r>
            <a:r>
              <a:rPr lang="fr-FR" sz="2400" dirty="0" err="1"/>
              <a:t>done</a:t>
            </a:r>
            <a:r>
              <a:rPr lang="fr-FR" sz="2400" dirty="0"/>
              <a:t>, </a:t>
            </a:r>
            <a:r>
              <a:rPr lang="fr-FR" sz="2400" dirty="0" err="1"/>
              <a:t>even</a:t>
            </a:r>
            <a:r>
              <a:rPr lang="fr-FR" sz="2400" dirty="0"/>
              <a:t> by </a:t>
            </a:r>
            <a:r>
              <a:rPr lang="fr-FR" sz="2400" dirty="0" err="1"/>
              <a:t>mechanical</a:t>
            </a:r>
            <a:r>
              <a:rPr lang="fr-FR" sz="2400" dirty="0"/>
              <a:t> </a:t>
            </a:r>
            <a:r>
              <a:rPr lang="fr-FR" sz="2400" dirty="0" err="1"/>
              <a:t>means</a:t>
            </a:r>
            <a:r>
              <a:rPr lang="fr-FR" sz="2400" dirty="0"/>
              <a:t>,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so</a:t>
            </a:r>
            <a:r>
              <a:rPr lang="fr-FR" sz="2400" dirty="0"/>
              <a:t> </a:t>
            </a:r>
            <a:r>
              <a:rPr lang="fr-FR" sz="2400" dirty="0" err="1"/>
              <a:t>much</a:t>
            </a:r>
            <a:r>
              <a:rPr lang="fr-FR" sz="2400" dirty="0"/>
              <a:t> </a:t>
            </a:r>
            <a:r>
              <a:rPr lang="fr-FR" sz="2400" dirty="0" err="1"/>
              <a:t>loving</a:t>
            </a:r>
            <a:r>
              <a:rPr lang="fr-FR" sz="2400" dirty="0"/>
              <a:t> care. The book </a:t>
            </a:r>
            <a:r>
              <a:rPr lang="fr-FR" sz="2400" dirty="0" err="1"/>
              <a:t>itself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written</a:t>
            </a:r>
            <a:r>
              <a:rPr lang="fr-FR" sz="2400" dirty="0"/>
              <a:t> </a:t>
            </a:r>
            <a:r>
              <a:rPr lang="fr-FR" sz="2400" dirty="0" err="1"/>
              <a:t>guilelessly</a:t>
            </a:r>
            <a:r>
              <a:rPr lang="fr-FR" sz="2400" dirty="0"/>
              <a:t>, and tells the </a:t>
            </a:r>
            <a:r>
              <a:rPr lang="fr-FR" sz="2400" dirty="0" err="1"/>
              <a:t>legends</a:t>
            </a:r>
            <a:r>
              <a:rPr lang="fr-FR" sz="2400" dirty="0"/>
              <a:t> of Muhammad... » 1900-1945 / Reader: </a:t>
            </a:r>
            <a:r>
              <a:rPr lang="fr-FR" sz="2400" dirty="0" err="1"/>
              <a:t>Freya</a:t>
            </a:r>
            <a:r>
              <a:rPr lang="fr-FR" sz="2400" dirty="0"/>
              <a:t> Stark</a:t>
            </a:r>
          </a:p>
          <a:p>
            <a:r>
              <a:rPr lang="fr-FR" sz="2400" dirty="0"/>
              <a:t>« 3 stars for a book </a:t>
            </a:r>
            <a:r>
              <a:rPr lang="fr-FR" sz="2400" dirty="0" err="1"/>
              <a:t>that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overloaded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the </a:t>
            </a:r>
            <a:r>
              <a:rPr lang="fr-FR" sz="2400" dirty="0" err="1"/>
              <a:t>tortured</a:t>
            </a:r>
            <a:r>
              <a:rPr lang="fr-FR" sz="2400" dirty="0"/>
              <a:t> </a:t>
            </a:r>
            <a:r>
              <a:rPr lang="fr-FR" sz="2400" dirty="0" err="1"/>
              <a:t>mind</a:t>
            </a:r>
            <a:r>
              <a:rPr lang="fr-FR" sz="2400" dirty="0"/>
              <a:t> of a </a:t>
            </a:r>
            <a:r>
              <a:rPr lang="fr-FR" sz="2400" dirty="0" err="1"/>
              <a:t>Vietnamese</a:t>
            </a:r>
            <a:r>
              <a:rPr lang="fr-FR" sz="2400" dirty="0"/>
              <a:t> </a:t>
            </a:r>
            <a:r>
              <a:rPr lang="fr-FR" sz="2400" dirty="0" err="1"/>
              <a:t>spy</a:t>
            </a:r>
            <a:r>
              <a:rPr lang="fr-FR" sz="2400" dirty="0"/>
              <a:t> </a:t>
            </a:r>
            <a:r>
              <a:rPr lang="fr-FR" sz="2400" dirty="0" err="1"/>
              <a:t>now</a:t>
            </a:r>
            <a:r>
              <a:rPr lang="fr-FR" sz="2400" dirty="0"/>
              <a:t> in France. I </a:t>
            </a:r>
            <a:r>
              <a:rPr lang="fr-FR" sz="2400" dirty="0" err="1"/>
              <a:t>decided</a:t>
            </a:r>
            <a:r>
              <a:rPr lang="fr-FR" sz="2400" dirty="0"/>
              <a:t> to </a:t>
            </a:r>
            <a:r>
              <a:rPr lang="fr-FR" sz="2400" dirty="0" err="1"/>
              <a:t>read</a:t>
            </a:r>
            <a:r>
              <a:rPr lang="fr-FR" sz="2400" dirty="0"/>
              <a:t> </a:t>
            </a:r>
            <a:r>
              <a:rPr lang="fr-FR" sz="2400" dirty="0" err="1"/>
              <a:t>this</a:t>
            </a:r>
            <a:r>
              <a:rPr lang="fr-FR" sz="2400" dirty="0"/>
              <a:t> book </a:t>
            </a:r>
            <a:r>
              <a:rPr lang="fr-FR" sz="2400" dirty="0" err="1"/>
              <a:t>because</a:t>
            </a:r>
            <a:r>
              <a:rPr lang="fr-FR" sz="2400" dirty="0"/>
              <a:t> i </a:t>
            </a:r>
            <a:r>
              <a:rPr lang="fr-FR" sz="2400" dirty="0" err="1"/>
              <a:t>had</a:t>
            </a:r>
            <a:r>
              <a:rPr lang="fr-FR" sz="2400" dirty="0"/>
              <a:t> </a:t>
            </a:r>
            <a:r>
              <a:rPr lang="fr-FR" sz="2400" dirty="0" err="1"/>
              <a:t>read</a:t>
            </a:r>
            <a:r>
              <a:rPr lang="fr-FR" sz="2400" dirty="0"/>
              <a:t> and </a:t>
            </a:r>
            <a:r>
              <a:rPr lang="fr-FR" sz="2400" dirty="0" err="1"/>
              <a:t>enjoyed</a:t>
            </a:r>
            <a:r>
              <a:rPr lang="fr-FR" sz="2400" dirty="0"/>
              <a:t> 2 books </a:t>
            </a:r>
            <a:r>
              <a:rPr lang="fr-FR" sz="2400" dirty="0" err="1"/>
              <a:t>previously</a:t>
            </a:r>
            <a:r>
              <a:rPr lang="fr-FR" sz="2400" dirty="0"/>
              <a:t> by </a:t>
            </a:r>
            <a:r>
              <a:rPr lang="fr-FR" sz="2400" dirty="0" err="1"/>
              <a:t>this</a:t>
            </a:r>
            <a:r>
              <a:rPr lang="fr-FR" sz="2400" dirty="0"/>
              <a:t> </a:t>
            </a:r>
            <a:r>
              <a:rPr lang="fr-FR" sz="2400" dirty="0" err="1"/>
              <a:t>author</a:t>
            </a:r>
            <a:r>
              <a:rPr lang="fr-FR" sz="2400" dirty="0"/>
              <a:t>. </a:t>
            </a:r>
            <a:br>
              <a:rPr lang="fr-FR" sz="2400" dirty="0"/>
            </a:br>
            <a:r>
              <a:rPr lang="fr-FR" sz="2400" dirty="0"/>
              <a:t>The </a:t>
            </a:r>
            <a:r>
              <a:rPr lang="fr-FR" sz="2400" dirty="0" err="1"/>
              <a:t>steam</a:t>
            </a:r>
            <a:r>
              <a:rPr lang="fr-FR" sz="2400" dirty="0"/>
              <a:t> of </a:t>
            </a:r>
            <a:r>
              <a:rPr lang="fr-FR" sz="2400" dirty="0" err="1"/>
              <a:t>consciousness</a:t>
            </a:r>
            <a:r>
              <a:rPr lang="fr-FR" sz="2400" dirty="0"/>
              <a:t> </a:t>
            </a:r>
            <a:r>
              <a:rPr lang="fr-FR" sz="2400" dirty="0" err="1"/>
              <a:t>writing</a:t>
            </a:r>
            <a:r>
              <a:rPr lang="fr-FR" sz="2400" dirty="0"/>
              <a:t>, </a:t>
            </a:r>
            <a:r>
              <a:rPr lang="fr-FR" sz="2400" dirty="0" err="1"/>
              <a:t>with</a:t>
            </a:r>
            <a:r>
              <a:rPr lang="fr-FR" sz="2400" dirty="0"/>
              <a:t> an </a:t>
            </a:r>
            <a:r>
              <a:rPr lang="fr-FR" sz="2400" dirty="0" err="1"/>
              <a:t>emphasis</a:t>
            </a:r>
            <a:r>
              <a:rPr lang="fr-FR" sz="2400" dirty="0"/>
              <a:t> on the </a:t>
            </a:r>
            <a:r>
              <a:rPr lang="fr-FR" sz="2400" dirty="0" err="1"/>
              <a:t>ideas</a:t>
            </a:r>
            <a:r>
              <a:rPr lang="fr-FR" sz="2400" dirty="0"/>
              <a:t> of </a:t>
            </a:r>
            <a:r>
              <a:rPr lang="fr-FR" sz="2400" dirty="0" err="1"/>
              <a:t>various</a:t>
            </a:r>
            <a:r>
              <a:rPr lang="fr-FR" sz="2400" dirty="0"/>
              <a:t> </a:t>
            </a:r>
            <a:r>
              <a:rPr lang="fr-FR" sz="2400" dirty="0" err="1"/>
              <a:t>philosophers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at times </a:t>
            </a:r>
            <a:r>
              <a:rPr lang="fr-FR" sz="2400" dirty="0" err="1"/>
              <a:t>confusing</a:t>
            </a:r>
            <a:r>
              <a:rPr lang="fr-FR" sz="2400" dirty="0"/>
              <a:t> and </a:t>
            </a:r>
            <a:r>
              <a:rPr lang="fr-FR" sz="2400" dirty="0" err="1"/>
              <a:t>too</a:t>
            </a:r>
            <a:r>
              <a:rPr lang="fr-FR" sz="2400" dirty="0"/>
              <a:t> </a:t>
            </a:r>
            <a:r>
              <a:rPr lang="fr-FR" sz="2400" dirty="0" err="1"/>
              <a:t>much</a:t>
            </a:r>
            <a:r>
              <a:rPr lang="fr-FR" sz="2400" dirty="0"/>
              <a:t> information. That, plus </a:t>
            </a:r>
            <a:r>
              <a:rPr lang="fr-FR" sz="2400" dirty="0" err="1"/>
              <a:t>depictions</a:t>
            </a:r>
            <a:r>
              <a:rPr lang="fr-FR" sz="2400" dirty="0"/>
              <a:t> of torture, </a:t>
            </a:r>
            <a:r>
              <a:rPr lang="fr-FR" sz="2400" dirty="0" err="1"/>
              <a:t>detracted</a:t>
            </a:r>
            <a:r>
              <a:rPr lang="fr-FR" sz="2400" dirty="0"/>
              <a:t> </a:t>
            </a:r>
            <a:r>
              <a:rPr lang="fr-FR" sz="2400" dirty="0" err="1"/>
              <a:t>from</a:t>
            </a:r>
            <a:r>
              <a:rPr lang="fr-FR" sz="2400" dirty="0"/>
              <a:t> the </a:t>
            </a:r>
            <a:r>
              <a:rPr lang="fr-FR" sz="2400" dirty="0" err="1"/>
              <a:t>enjoyment</a:t>
            </a:r>
            <a:r>
              <a:rPr lang="fr-FR" sz="2400" dirty="0"/>
              <a:t> of the book. On the plus </a:t>
            </a:r>
            <a:r>
              <a:rPr lang="fr-FR" sz="2400" dirty="0" err="1"/>
              <a:t>side</a:t>
            </a:r>
            <a:r>
              <a:rPr lang="fr-FR" sz="2400" dirty="0"/>
              <a:t>, </a:t>
            </a:r>
            <a:r>
              <a:rPr lang="fr-FR" sz="2400" dirty="0" err="1"/>
              <a:t>there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some</a:t>
            </a:r>
            <a:r>
              <a:rPr lang="fr-FR" sz="2400" dirty="0"/>
              <a:t> </a:t>
            </a:r>
            <a:r>
              <a:rPr lang="fr-FR" sz="2400" dirty="0" err="1"/>
              <a:t>interesting</a:t>
            </a:r>
            <a:r>
              <a:rPr lang="fr-FR" sz="2400" dirty="0"/>
              <a:t> </a:t>
            </a:r>
            <a:r>
              <a:rPr lang="fr-FR" sz="2400" dirty="0" err="1"/>
              <a:t>commentary</a:t>
            </a:r>
            <a:r>
              <a:rPr lang="fr-FR" sz="2400" dirty="0"/>
              <a:t> </a:t>
            </a:r>
            <a:r>
              <a:rPr lang="fr-FR" sz="2400" dirty="0" err="1"/>
              <a:t>from</a:t>
            </a:r>
            <a:r>
              <a:rPr lang="fr-FR" sz="2400" dirty="0"/>
              <a:t> the </a:t>
            </a:r>
            <a:r>
              <a:rPr lang="fr-FR" sz="2400" dirty="0" err="1"/>
              <a:t>Vietnamese</a:t>
            </a:r>
            <a:r>
              <a:rPr lang="fr-FR" sz="2400" dirty="0"/>
              <a:t> point of </a:t>
            </a:r>
            <a:r>
              <a:rPr lang="fr-FR" sz="2400" dirty="0" err="1"/>
              <a:t>view</a:t>
            </a:r>
            <a:r>
              <a:rPr lang="fr-FR" sz="2400" dirty="0"/>
              <a:t> on American society, French </a:t>
            </a:r>
            <a:r>
              <a:rPr lang="fr-FR" sz="2400" dirty="0" err="1"/>
              <a:t>colonizers</a:t>
            </a:r>
            <a:r>
              <a:rPr lang="fr-FR" sz="2400" dirty="0"/>
              <a:t> and </a:t>
            </a:r>
            <a:r>
              <a:rPr lang="fr-FR" sz="2400" dirty="0" err="1"/>
              <a:t>present</a:t>
            </a:r>
            <a:r>
              <a:rPr lang="fr-FR" sz="2400" dirty="0"/>
              <a:t> French society. »   [</a:t>
            </a:r>
            <a:r>
              <a:rPr lang="fr-FR" sz="2400" dirty="0" err="1"/>
              <a:t>Goodreads</a:t>
            </a:r>
            <a:r>
              <a:rPr lang="fr-FR" sz="2400" dirty="0"/>
              <a:t>, 2021]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4318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072B7-5402-094D-8A6B-5B9E13249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‘</a:t>
            </a:r>
            <a:r>
              <a:rPr lang="en-US" i="1" dirty="0"/>
              <a:t>tool</a:t>
            </a:r>
            <a:r>
              <a:rPr lang="en-US" dirty="0"/>
              <a:t>”: what we intended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E8CF36-0A01-D445-81BA-9174F60B1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2" y="1214510"/>
            <a:ext cx="7819695" cy="55323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96BB07-E007-A246-B9F3-191C5C06D702}"/>
              </a:ext>
            </a:extLst>
          </p:cNvPr>
          <p:cNvSpPr txBox="1"/>
          <p:nvPr/>
        </p:nvSpPr>
        <p:spPr>
          <a:xfrm>
            <a:off x="8481847" y="1639614"/>
            <a:ext cx="3394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will also hear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Annotation campaign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Historical sources</a:t>
            </a:r>
          </a:p>
        </p:txBody>
      </p:sp>
    </p:spTree>
    <p:extLst>
      <p:ext uri="{BB962C8B-B14F-4D97-AF65-F5344CB8AC3E}">
        <p14:creationId xmlns:p14="http://schemas.microsoft.com/office/powerpoint/2010/main" val="3796733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we stand 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b="1" dirty="0"/>
              <a:t>Tools include :</a:t>
            </a:r>
          </a:p>
          <a:p>
            <a:pPr lvl="1"/>
            <a:r>
              <a:rPr lang="en-US" b="1" dirty="0"/>
              <a:t> </a:t>
            </a:r>
            <a:r>
              <a:rPr lang="en-US" sz="2400" dirty="0"/>
              <a:t>(1) a conceptual model of reading experience capturing broad aspects, e.g.,  who reads what?, as well as close effects, e.g., readers response; </a:t>
            </a:r>
          </a:p>
          <a:p>
            <a:pPr lvl="1"/>
            <a:r>
              <a:rPr lang="en-US" sz="2400" dirty="0"/>
              <a:t>(2) the Reading Experience Ontology (REO), a module for the ISO standard CIDOC-CRM for cultural heritage; </a:t>
            </a:r>
          </a:p>
          <a:p>
            <a:pPr lvl="1"/>
            <a:r>
              <a:rPr lang="en-US" sz="2400" dirty="0"/>
              <a:t>(3) the annotation tool for text-based sources; </a:t>
            </a:r>
          </a:p>
          <a:p>
            <a:pPr lvl="1"/>
            <a:r>
              <a:rPr lang="en-US" sz="2400" dirty="0"/>
              <a:t>(4) the Crowdsource of Experience Ontology (CEO); </a:t>
            </a:r>
          </a:p>
          <a:p>
            <a:pPr lvl="1"/>
            <a:r>
              <a:rPr lang="en-US" sz="2400" dirty="0"/>
              <a:t>(5) a multimodal crowdsourcing platform for collecting reading testimonies (including during the pandemic), such as archives, postcards, chatbot conversations; </a:t>
            </a:r>
          </a:p>
          <a:p>
            <a:pPr lvl="1"/>
            <a:r>
              <a:rPr lang="en-US" sz="2400" dirty="0"/>
              <a:t>(6) machine-learning services for the pre-annotation of sources and images, all components supporting the five languages of the project. </a:t>
            </a:r>
          </a:p>
        </p:txBody>
      </p:sp>
    </p:spTree>
    <p:extLst>
      <p:ext uri="{BB962C8B-B14F-4D97-AF65-F5344CB8AC3E}">
        <p14:creationId xmlns:p14="http://schemas.microsoft.com/office/powerpoint/2010/main" val="2219488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E5361F-9C8E-B14F-B63E-166C492A8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Reading </a:t>
            </a:r>
            <a:r>
              <a:rPr lang="fr-FR" dirty="0" err="1"/>
              <a:t>Experiences</a:t>
            </a:r>
            <a:r>
              <a:rPr lang="fr-FR" dirty="0"/>
              <a:t> </a:t>
            </a:r>
            <a:r>
              <a:rPr lang="fr-FR" dirty="0" err="1"/>
              <a:t>Ontology</a:t>
            </a:r>
            <a:r>
              <a:rPr lang="fr-FR" dirty="0"/>
              <a:t> (Main Classes 1st &amp; 2d </a:t>
            </a:r>
            <a:r>
              <a:rPr lang="fr-FR"/>
              <a:t>levels: </a:t>
            </a:r>
            <a:r>
              <a:rPr lang="fr-FR" dirty="0"/>
              <a:t>Reader/ </a:t>
            </a:r>
            <a:r>
              <a:rPr lang="fr-FR" dirty="0" err="1"/>
              <a:t>Act</a:t>
            </a:r>
            <a:r>
              <a:rPr lang="fr-FR" dirty="0"/>
              <a:t> of Reading/Ressource/</a:t>
            </a:r>
            <a:r>
              <a:rPr lang="fr-FR" dirty="0" err="1"/>
              <a:t>Circumstances</a:t>
            </a:r>
            <a:r>
              <a:rPr lang="fr-FR" dirty="0"/>
              <a:t>/ Output ...)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DBB44F7-9DB4-B149-B9B7-17988F280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055" y="1190624"/>
            <a:ext cx="8881242" cy="5441403"/>
          </a:xfrm>
        </p:spPr>
      </p:pic>
    </p:spTree>
    <p:extLst>
      <p:ext uri="{BB962C8B-B14F-4D97-AF65-F5344CB8AC3E}">
        <p14:creationId xmlns:p14="http://schemas.microsoft.com/office/powerpoint/2010/main" val="529320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F1398-3AE1-3740-8BE3-02C15D9D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Reassessments</a:t>
            </a:r>
            <a:r>
              <a:rPr lang="fr-FR" dirty="0"/>
              <a:t>…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E898FB-8DC8-224D-A51D-FDAE0379E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Concepts and objectives : </a:t>
            </a:r>
            <a:r>
              <a:rPr lang="en-US" dirty="0"/>
              <a:t>use cases raised issues about a more fine grained quantitative and qualitative analysis: targeted crawling of repositories +automatic  search of relevant resources + focus on reading response (emotions, effects, thoughts, judgments). This is </a:t>
            </a:r>
            <a:r>
              <a:rPr lang="en-US" b="1" dirty="0"/>
              <a:t>NOT</a:t>
            </a:r>
            <a:r>
              <a:rPr lang="en-US" dirty="0"/>
              <a:t> the plan (despite obvious needs). </a:t>
            </a:r>
          </a:p>
          <a:p>
            <a:r>
              <a:rPr lang="en-US" b="1" dirty="0"/>
              <a:t>Unexpected side-projects or pop-ups through PEAs: </a:t>
            </a:r>
            <a:r>
              <a:rPr lang="en-US" dirty="0"/>
              <a:t>Contribution Portal set-up: </a:t>
            </a:r>
            <a:r>
              <a:rPr lang="en-US" dirty="0">
                <a:hlinkClick r:id="rId2"/>
              </a:rPr>
              <a:t>https://readit-project.eu/category/news</a:t>
            </a:r>
            <a:r>
              <a:rPr lang="en-US" dirty="0"/>
              <a:t> crowdsourcing contribution portal </a:t>
            </a:r>
            <a:r>
              <a:rPr lang="en-US" b="1" dirty="0"/>
              <a:t>”Reading during the pandemic” ; chatbot in 3 languages </a:t>
            </a:r>
            <a:r>
              <a:rPr lang="en-US" dirty="0"/>
              <a:t>[A. </a:t>
            </a:r>
            <a:r>
              <a:rPr lang="en-US" dirty="0" err="1"/>
              <a:t>Antonini</a:t>
            </a:r>
            <a:r>
              <a:rPr lang="en-US" dirty="0"/>
              <a:t>; M. Parma].</a:t>
            </a:r>
          </a:p>
          <a:p>
            <a:r>
              <a:rPr lang="fr-FR" b="1" dirty="0"/>
              <a:t>The interface has </a:t>
            </a:r>
            <a:r>
              <a:rPr lang="fr-FR" b="1" dirty="0" err="1"/>
              <a:t>just</a:t>
            </a:r>
            <a:r>
              <a:rPr lang="fr-FR" b="1" dirty="0"/>
              <a:t> been </a:t>
            </a:r>
            <a:r>
              <a:rPr lang="fr-FR" b="1" dirty="0" err="1"/>
              <a:t>upgraded</a:t>
            </a:r>
            <a:r>
              <a:rPr lang="fr-FR" b="1" dirty="0"/>
              <a:t> to version 0.9.0 (</a:t>
            </a:r>
            <a:r>
              <a:rPr lang="fr-FR" dirty="0">
                <a:hlinkClick r:id="rId3"/>
              </a:rPr>
              <a:t>https://read-it.hum.uu.nl</a:t>
            </a:r>
            <a:r>
              <a:rPr lang="fr-FR" dirty="0"/>
              <a:t> ): </a:t>
            </a:r>
          </a:p>
          <a:p>
            <a:pPr lvl="1"/>
            <a:r>
              <a:rPr lang="fr-FR" dirty="0" err="1"/>
              <a:t>Search</a:t>
            </a:r>
            <a:r>
              <a:rPr lang="fr-FR" dirty="0"/>
              <a:t> </a:t>
            </a:r>
            <a:r>
              <a:rPr lang="fr-FR" dirty="0" err="1"/>
              <a:t>queries</a:t>
            </a:r>
            <a:r>
              <a:rPr lang="fr-FR" dirty="0"/>
              <a:t> and </a:t>
            </a:r>
            <a:r>
              <a:rPr lang="fr-FR" dirty="0" err="1"/>
              <a:t>fields</a:t>
            </a:r>
            <a:r>
              <a:rPr lang="fr-FR" dirty="0"/>
              <a:t> are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reflected</a:t>
            </a:r>
            <a:r>
              <a:rPr lang="fr-FR" dirty="0"/>
              <a:t> in the route. This </a:t>
            </a:r>
            <a:r>
              <a:rPr lang="fr-FR" dirty="0" err="1"/>
              <a:t>means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share</a:t>
            </a:r>
            <a:r>
              <a:rPr lang="fr-FR" dirty="0"/>
              <a:t> or </a:t>
            </a:r>
            <a:r>
              <a:rPr lang="fr-FR" dirty="0" err="1"/>
              <a:t>save</a:t>
            </a:r>
            <a:r>
              <a:rPr lang="fr-FR" dirty="0"/>
              <a:t> </a:t>
            </a:r>
            <a:r>
              <a:rPr lang="fr-FR" dirty="0" err="1"/>
              <a:t>search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. </a:t>
            </a:r>
            <a:r>
              <a:rPr lang="fr-FR" dirty="0" err="1"/>
              <a:t>E.g</a:t>
            </a:r>
            <a:r>
              <a:rPr lang="fr-FR" dirty="0"/>
              <a:t>. </a:t>
            </a:r>
            <a:r>
              <a:rPr lang="fr-FR" dirty="0">
                <a:hlinkClick r:id="rId4"/>
              </a:rPr>
              <a:t>https://read-it.hum.uu.nl/explore/sources?query=Babelio&amp;fields=title</a:t>
            </a:r>
            <a:r>
              <a:rPr lang="fr-FR" dirty="0"/>
              <a:t>; </a:t>
            </a:r>
          </a:p>
          <a:p>
            <a:pPr lvl="1"/>
            <a:r>
              <a:rPr lang="fr-FR" dirty="0"/>
              <a:t>Annotations </a:t>
            </a:r>
            <a:r>
              <a:rPr lang="fr-FR" dirty="0" err="1"/>
              <a:t>now</a:t>
            </a:r>
            <a:r>
              <a:rPr lang="fr-FR" dirty="0"/>
              <a:t> have </a:t>
            </a:r>
            <a:r>
              <a:rPr lang="fr-FR" dirty="0" err="1"/>
              <a:t>dedicated</a:t>
            </a:r>
            <a:r>
              <a:rPr lang="fr-FR" dirty="0"/>
              <a:t> routes,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open the </a:t>
            </a:r>
            <a:r>
              <a:rPr lang="fr-FR" dirty="0" err="1"/>
              <a:t>corresponding</a:t>
            </a:r>
            <a:r>
              <a:rPr lang="fr-FR" dirty="0"/>
              <a:t> source and item panels. This </a:t>
            </a:r>
            <a:r>
              <a:rPr lang="fr-FR" dirty="0" err="1"/>
              <a:t>allows</a:t>
            </a:r>
            <a:r>
              <a:rPr lang="fr-FR" dirty="0"/>
              <a:t> </a:t>
            </a:r>
            <a:r>
              <a:rPr lang="fr-FR" dirty="0" err="1"/>
              <a:t>navigating</a:t>
            </a:r>
            <a:r>
              <a:rPr lang="fr-FR" dirty="0"/>
              <a:t> to an annotation and </a:t>
            </a:r>
            <a:r>
              <a:rPr lang="fr-FR" dirty="0" err="1"/>
              <a:t>immediately</a:t>
            </a:r>
            <a:r>
              <a:rPr lang="fr-FR" dirty="0"/>
              <a:t> </a:t>
            </a:r>
            <a:r>
              <a:rPr lang="fr-FR" dirty="0" err="1"/>
              <a:t>seeing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context</a:t>
            </a:r>
            <a:r>
              <a:rPr lang="fr-FR" dirty="0"/>
              <a:t>. </a:t>
            </a:r>
            <a:r>
              <a:rPr lang="fr-FR" dirty="0" err="1"/>
              <a:t>E.g</a:t>
            </a:r>
            <a:r>
              <a:rPr lang="fr-FR" dirty="0"/>
              <a:t>. </a:t>
            </a:r>
            <a:r>
              <a:rPr lang="fr-FR" dirty="0">
                <a:hlinkClick r:id="rId5"/>
              </a:rPr>
              <a:t>https://read-it.hum.uu.nl/explore/source/225/annotations/100332</a:t>
            </a:r>
            <a:endParaRPr lang="fr-FR" dirty="0"/>
          </a:p>
          <a:p>
            <a:pPr lvl="1"/>
            <a:r>
              <a:rPr lang="fr-FR" dirty="0"/>
              <a:t>Pagination for </a:t>
            </a:r>
            <a:r>
              <a:rPr lang="fr-FR" dirty="0" err="1"/>
              <a:t>search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10 </a:t>
            </a:r>
            <a:r>
              <a:rPr lang="fr-FR" dirty="0" err="1"/>
              <a:t>results</a:t>
            </a:r>
            <a:r>
              <a:rPr lang="fr-FR" dirty="0"/>
              <a:t> per page, </a:t>
            </a:r>
            <a:r>
              <a:rPr lang="fr-FR" dirty="0" err="1"/>
              <a:t>allowing</a:t>
            </a:r>
            <a:r>
              <a:rPr lang="fr-FR" dirty="0"/>
              <a:t> quick navigation for large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search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Multiple annotations for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selected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are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supported</a:t>
            </a:r>
            <a:r>
              <a:rPr lang="fr-FR" dirty="0"/>
              <a:t>. Select an </a:t>
            </a:r>
            <a:r>
              <a:rPr lang="fr-FR" dirty="0" err="1"/>
              <a:t>existing</a:t>
            </a:r>
            <a:r>
              <a:rPr lang="fr-FR" dirty="0"/>
              <a:t> annotation and click 'New' to </a:t>
            </a:r>
            <a:r>
              <a:rPr lang="fr-FR" dirty="0" err="1"/>
              <a:t>add</a:t>
            </a:r>
            <a:r>
              <a:rPr lang="fr-FR" dirty="0"/>
              <a:t> an annotation.</a:t>
            </a:r>
          </a:p>
          <a:p>
            <a:pPr lvl="1"/>
            <a:r>
              <a:rPr lang="fr-FR" dirty="0"/>
              <a:t>Dutch, </a:t>
            </a:r>
            <a:r>
              <a:rPr lang="fr-FR" dirty="0" err="1"/>
              <a:t>Italian</a:t>
            </a:r>
            <a:r>
              <a:rPr lang="fr-FR" dirty="0"/>
              <a:t> and </a:t>
            </a:r>
            <a:r>
              <a:rPr lang="fr-FR" dirty="0" err="1"/>
              <a:t>Czech</a:t>
            </a:r>
            <a:r>
              <a:rPr lang="fr-FR" dirty="0"/>
              <a:t> are </a:t>
            </a:r>
            <a:r>
              <a:rPr lang="fr-FR" dirty="0" err="1"/>
              <a:t>now</a:t>
            </a:r>
            <a:r>
              <a:rPr lang="fr-FR" dirty="0"/>
              <a:t>  </a:t>
            </a:r>
            <a:r>
              <a:rPr lang="fr-FR" dirty="0" err="1"/>
              <a:t>available</a:t>
            </a:r>
            <a:r>
              <a:rPr lang="fr-FR" dirty="0"/>
              <a:t> as </a:t>
            </a:r>
            <a:r>
              <a:rPr lang="fr-FR" dirty="0" err="1"/>
              <a:t>languages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uploading</a:t>
            </a:r>
            <a:r>
              <a:rPr lang="fr-FR" dirty="0"/>
              <a:t> a source.</a:t>
            </a:r>
          </a:p>
          <a:p>
            <a:pPr marL="457200" lvl="1" indent="0">
              <a:buNone/>
            </a:pPr>
            <a:r>
              <a:rPr lang="fr-FR" dirty="0"/>
              <a:t>[UU Interface team: J. </a:t>
            </a:r>
            <a:r>
              <a:rPr lang="fr-FR" dirty="0" err="1"/>
              <a:t>Gonggrijp</a:t>
            </a:r>
            <a:r>
              <a:rPr lang="fr-FR" dirty="0"/>
              <a:t>, B. Janssen, J. van </a:t>
            </a:r>
            <a:r>
              <a:rPr lang="fr-FR" dirty="0" err="1"/>
              <a:t>Boheemen</a:t>
            </a:r>
            <a:r>
              <a:rPr lang="fr-FR" dirty="0"/>
              <a:t>] </a:t>
            </a:r>
          </a:p>
          <a:p>
            <a:endParaRPr lang="en-US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1545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32C9FE-5E63-A04C-97C3-1094FAD81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Insights and Spin-</a:t>
            </a:r>
            <a:r>
              <a:rPr lang="fr-FR" dirty="0" err="1"/>
              <a:t>offs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263178-2196-E044-BAFC-ED609C561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40" y="1190624"/>
            <a:ext cx="11305409" cy="4664075"/>
          </a:xfrm>
        </p:spPr>
        <p:txBody>
          <a:bodyPr/>
          <a:lstStyle/>
          <a:p>
            <a:r>
              <a:rPr lang="en-US" b="1" dirty="0"/>
              <a:t>Novel explorations of massive and previously unknown accounts by ordinary readers </a:t>
            </a:r>
            <a:r>
              <a:rPr lang="en-US" dirty="0"/>
              <a:t>[All members]</a:t>
            </a:r>
          </a:p>
          <a:p>
            <a:r>
              <a:rPr lang="fr-FR" b="1" dirty="0"/>
              <a:t>NLP</a:t>
            </a:r>
            <a:r>
              <a:rPr lang="fr-FR" dirty="0"/>
              <a:t> </a:t>
            </a:r>
            <a:r>
              <a:rPr lang="fr-FR" b="1" dirty="0" err="1"/>
              <a:t>Processing</a:t>
            </a:r>
            <a:r>
              <a:rPr lang="fr-FR" b="1" dirty="0"/>
              <a:t>/</a:t>
            </a:r>
            <a:r>
              <a:rPr lang="fr-FR" b="1" dirty="0" err="1"/>
              <a:t>predictions</a:t>
            </a:r>
            <a:r>
              <a:rPr lang="fr-FR" b="1" dirty="0"/>
              <a:t> </a:t>
            </a:r>
            <a:r>
              <a:rPr lang="fr-FR" dirty="0"/>
              <a:t>on </a:t>
            </a:r>
            <a:r>
              <a:rPr lang="fr-FR" dirty="0" err="1"/>
              <a:t>supervised</a:t>
            </a:r>
            <a:r>
              <a:rPr lang="fr-FR" dirty="0"/>
              <a:t> or </a:t>
            </a:r>
            <a:r>
              <a:rPr lang="fr-FR" dirty="0" err="1"/>
              <a:t>unsupervised</a:t>
            </a:r>
            <a:r>
              <a:rPr lang="fr-FR" dirty="0"/>
              <a:t> </a:t>
            </a:r>
            <a:r>
              <a:rPr lang="fr-FR" dirty="0" err="1"/>
              <a:t>textual</a:t>
            </a:r>
            <a:r>
              <a:rPr lang="fr-FR" dirty="0"/>
              <a:t> sources [G. Le </a:t>
            </a:r>
            <a:r>
              <a:rPr lang="fr-FR" dirty="0" err="1"/>
              <a:t>Noe</a:t>
            </a:r>
            <a:r>
              <a:rPr lang="fr-FR" dirty="0"/>
              <a:t>-Bienvenu]</a:t>
            </a:r>
            <a:endParaRPr lang="en-US" b="1" dirty="0"/>
          </a:p>
          <a:p>
            <a:r>
              <a:rPr lang="en-US" b="1" dirty="0"/>
              <a:t> </a:t>
            </a:r>
            <a:endParaRPr lang="fr-FR" dirty="0"/>
          </a:p>
          <a:p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916AB1-8782-A341-B4D8-7C71B9563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87" y="3429000"/>
            <a:ext cx="10453027" cy="2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F3BDE5-5230-9149-8601-20E522315F00}"/>
              </a:ext>
            </a:extLst>
          </p:cNvPr>
          <p:cNvSpPr/>
          <p:nvPr/>
        </p:nvSpPr>
        <p:spPr>
          <a:xfrm>
            <a:off x="818687" y="1807779"/>
            <a:ext cx="83253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/>
              <a:t>Further</a:t>
            </a:r>
            <a:r>
              <a:rPr lang="fr-FR" dirty="0"/>
              <a:t> </a:t>
            </a:r>
            <a:r>
              <a:rPr lang="fr-FR" b="1" dirty="0"/>
              <a:t>focus on </a:t>
            </a:r>
            <a:r>
              <a:rPr lang="fr-FR" b="1" dirty="0" err="1"/>
              <a:t>readers</a:t>
            </a:r>
            <a:r>
              <a:rPr lang="fr-FR" b="1" dirty="0"/>
              <a:t>’ </a:t>
            </a:r>
            <a:r>
              <a:rPr lang="fr-FR" b="1" dirty="0" err="1"/>
              <a:t>response</a:t>
            </a:r>
            <a:r>
              <a:rPr lang="fr-FR" b="1" dirty="0"/>
              <a:t> </a:t>
            </a:r>
            <a:r>
              <a:rPr lang="fr-FR" dirty="0"/>
              <a:t>: doctoral </a:t>
            </a:r>
            <a:r>
              <a:rPr lang="fr-FR" dirty="0" err="1"/>
              <a:t>thesis</a:t>
            </a:r>
            <a:r>
              <a:rPr lang="fr-FR" dirty="0"/>
              <a:t> (E. Prat, Le Mans U.) Emotions of French </a:t>
            </a:r>
            <a:r>
              <a:rPr lang="fr-FR" dirty="0" err="1"/>
              <a:t>readers</a:t>
            </a:r>
            <a:r>
              <a:rPr lang="fr-FR" dirty="0"/>
              <a:t> 1970-2015 Archives Nationales de France ; « </a:t>
            </a:r>
            <a:r>
              <a:rPr lang="fr-FR" dirty="0" err="1"/>
              <a:t>Mapping</a:t>
            </a:r>
            <a:r>
              <a:rPr lang="fr-FR" dirty="0"/>
              <a:t> the </a:t>
            </a:r>
            <a:r>
              <a:rPr lang="fr-FR" dirty="0" err="1"/>
              <a:t>emotions</a:t>
            </a:r>
            <a:r>
              <a:rPr lang="fr-FR" dirty="0"/>
              <a:t> of </a:t>
            </a:r>
            <a:r>
              <a:rPr lang="fr-FR" dirty="0" err="1"/>
              <a:t>readers</a:t>
            </a:r>
            <a:r>
              <a:rPr lang="fr-FR" dirty="0"/>
              <a:t> » Dr R. Klinger (Stuttgart U. ) &amp; B. </a:t>
            </a:r>
            <a:r>
              <a:rPr lang="fr-FR" dirty="0" err="1"/>
              <a:t>Ouvry</a:t>
            </a:r>
            <a:r>
              <a:rPr lang="fr-FR" dirty="0"/>
              <a:t>-Vial (Le Mans U.) ; Young </a:t>
            </a:r>
            <a:r>
              <a:rPr lang="fr-FR" dirty="0" err="1"/>
              <a:t>readers</a:t>
            </a:r>
            <a:r>
              <a:rPr lang="fr-FR" dirty="0"/>
              <a:t> </a:t>
            </a:r>
            <a:r>
              <a:rPr lang="fr-FR" dirty="0" err="1"/>
              <a:t>remindings</a:t>
            </a:r>
            <a:r>
              <a:rPr lang="fr-FR" dirty="0"/>
              <a:t> (A. </a:t>
            </a:r>
            <a:r>
              <a:rPr lang="fr-FR" dirty="0" err="1"/>
              <a:t>Kuzmikova</a:t>
            </a:r>
            <a:r>
              <a:rPr lang="fr-FR" dirty="0"/>
              <a:t>, Prague); </a:t>
            </a:r>
            <a:r>
              <a:rPr lang="fr-FR" dirty="0" err="1"/>
              <a:t>Transmedia</a:t>
            </a:r>
            <a:r>
              <a:rPr lang="fr-FR" dirty="0"/>
              <a:t> interactions in digital-native formats,  (F. </a:t>
            </a:r>
            <a:r>
              <a:rPr lang="fr-FR" dirty="0" err="1"/>
              <a:t>Benatti</a:t>
            </a:r>
            <a:r>
              <a:rPr lang="fr-FR" dirty="0"/>
              <a:t>, A. </a:t>
            </a:r>
            <a:r>
              <a:rPr lang="fr-FR" dirty="0" err="1"/>
              <a:t>Antonini</a:t>
            </a:r>
            <a:r>
              <a:rPr lang="fr-FR" dirty="0"/>
              <a:t>); thesaurus, collaborative annotation (F. </a:t>
            </a:r>
            <a:r>
              <a:rPr lang="fr-FR" dirty="0" err="1"/>
              <a:t>Vignale</a:t>
            </a:r>
            <a:r>
              <a:rPr lang="fr-FR" dirty="0"/>
              <a:t>), etc…</a:t>
            </a:r>
          </a:p>
          <a:p>
            <a:r>
              <a:rPr lang="en-US" b="1" dirty="0"/>
              <a:t>Annotation guidelines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0105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{59E26487-D334-A54D-AA84-379F981447D0}tf10001123</Template>
  <TotalTime>7179</TotalTime>
  <Words>1268</Words>
  <Application>Microsoft Macintosh PowerPoint</Application>
  <PresentationFormat>Grand écran</PresentationFormat>
  <Paragraphs>66</Paragraphs>
  <Slides>11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Open Sans</vt:lpstr>
      <vt:lpstr>Calibri</vt:lpstr>
      <vt:lpstr>Arial</vt:lpstr>
      <vt:lpstr>Open Sans Semibold</vt:lpstr>
      <vt:lpstr>Dosis SemiBold</vt:lpstr>
      <vt:lpstr>Office Theme</vt:lpstr>
      <vt:lpstr>E-searching  the Cultural heritage of Reading (18th-21st C.)</vt:lpstr>
      <vt:lpstr>READ-IT Main Research Questions/Goals</vt:lpstr>
      <vt:lpstr>READ-IT Program  History</vt:lpstr>
      <vt:lpstr>Examples of sources </vt:lpstr>
      <vt:lpstr>The ‘tool”: what we intended …</vt:lpstr>
      <vt:lpstr>Where we stand …</vt:lpstr>
      <vt:lpstr>Reading Experiences Ontology (Main Classes 1st &amp; 2d levels: Reader/ Act of Reading/Ressource/Circumstances/ Output ...)</vt:lpstr>
      <vt:lpstr>Reassessments…  </vt:lpstr>
      <vt:lpstr>Insights and Spin-offs projects</vt:lpstr>
      <vt:lpstr>Automatical retrieval of concepts from images still off-limits…</vt:lpstr>
      <vt:lpstr> Thank you! www.readit-project.eu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Alessio.Antonini</dc:creator>
  <cp:lastModifiedBy>Microsoft Office User</cp:lastModifiedBy>
  <cp:revision>133</cp:revision>
  <dcterms:created xsi:type="dcterms:W3CDTF">2018-11-06T09:43:57Z</dcterms:created>
  <dcterms:modified xsi:type="dcterms:W3CDTF">2021-03-07T19:19:35Z</dcterms:modified>
</cp:coreProperties>
</file>